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</p:sldMasterIdLst>
  <p:notesMasterIdLst>
    <p:notesMasterId r:id="rId25"/>
  </p:notesMasterIdLst>
  <p:sldIdLst>
    <p:sldId id="1857" r:id="rId5"/>
    <p:sldId id="1893" r:id="rId6"/>
    <p:sldId id="2076138508" r:id="rId7"/>
    <p:sldId id="2076138509" r:id="rId8"/>
    <p:sldId id="1879" r:id="rId9"/>
    <p:sldId id="1895" r:id="rId10"/>
    <p:sldId id="2076138505" r:id="rId11"/>
    <p:sldId id="2076138501" r:id="rId12"/>
    <p:sldId id="1885" r:id="rId13"/>
    <p:sldId id="2076138504" r:id="rId14"/>
    <p:sldId id="2076138510" r:id="rId15"/>
    <p:sldId id="2076138502" r:id="rId16"/>
    <p:sldId id="1897" r:id="rId17"/>
    <p:sldId id="2076138503" r:id="rId18"/>
    <p:sldId id="1898" r:id="rId19"/>
    <p:sldId id="1899" r:id="rId20"/>
    <p:sldId id="1900" r:id="rId21"/>
    <p:sldId id="1891" r:id="rId22"/>
    <p:sldId id="1892" r:id="rId23"/>
    <p:sldId id="15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1893"/>
            <p14:sldId id="2076138508"/>
            <p14:sldId id="2076138509"/>
            <p14:sldId id="1879"/>
            <p14:sldId id="1895"/>
            <p14:sldId id="2076138505"/>
            <p14:sldId id="2076138501"/>
            <p14:sldId id="1885"/>
            <p14:sldId id="2076138504"/>
            <p14:sldId id="2076138510"/>
            <p14:sldId id="2076138502"/>
            <p14:sldId id="1897"/>
            <p14:sldId id="2076138503"/>
            <p14:sldId id="1898"/>
            <p14:sldId id="1899"/>
            <p14:sldId id="1900"/>
            <p14:sldId id="1891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4138" autoAdjust="0"/>
  </p:normalViewPr>
  <p:slideViewPr>
    <p:cSldViewPr snapToGrid="0">
      <p:cViewPr varScale="1">
        <p:scale>
          <a:sx n="81" d="100"/>
          <a:sy n="81" d="100"/>
        </p:scale>
        <p:origin x="171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5/12/2021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5/12/2021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5/12/2021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939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3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5/12/2021 11:32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1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5/12/2021 11:32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5/12/2021 11:32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5/12/2021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953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5/12/2021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9595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5/12/2021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8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4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to set the stage for all of the lab content and morphs into the following slide in show mode</a:t>
            </a:r>
          </a:p>
          <a:p>
            <a:endParaRPr lang="en-US" dirty="0"/>
          </a:p>
          <a:p>
            <a:r>
              <a:rPr lang="en-US" dirty="0"/>
              <a:t>The first lab is centered around Accessing &amp; Preparing the data</a:t>
            </a:r>
          </a:p>
          <a:p>
            <a:r>
              <a:rPr lang="en-US" dirty="0"/>
              <a:t>Then we’ll cover Data modeling and </a:t>
            </a:r>
            <a:r>
              <a:rPr lang="en-US" dirty="0" err="1"/>
              <a:t>explortation</a:t>
            </a:r>
            <a:endParaRPr lang="en-US" dirty="0"/>
          </a:p>
          <a:p>
            <a:r>
              <a:rPr lang="en-US" dirty="0"/>
              <a:t>After lunch, we’ll look at the different ways we can visualize the data using PowerBI on different platforms</a:t>
            </a:r>
          </a:p>
          <a:p>
            <a:r>
              <a:rPr lang="en-US" dirty="0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5/12/2021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52.w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10" Type="http://schemas.openxmlformats.org/officeDocument/2006/relationships/image" Target="../media/image67.png"/><Relationship Id="rId4" Type="http://schemas.openxmlformats.org/officeDocument/2006/relationships/image" Target="../media/image62.wmf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wmf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IADSurve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://aka.ms/flow-resources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aka.ms/appinaday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6.wmf"/><Relationship Id="rId7" Type="http://schemas.openxmlformats.org/officeDocument/2006/relationships/hyperlink" Target="https://make.powerapp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wmf"/><Relationship Id="rId11" Type="http://schemas.openxmlformats.org/officeDocument/2006/relationships/image" Target="../media/image39.png"/><Relationship Id="rId5" Type="http://schemas.openxmlformats.org/officeDocument/2006/relationships/hyperlink" Target="http://aka.ms/Office365E5Trial" TargetMode="External"/><Relationship Id="rId10" Type="http://schemas.openxmlformats.org/officeDocument/2006/relationships/hyperlink" Target="https://aka.ms/powerappsandroid" TargetMode="External"/><Relationship Id="rId4" Type="http://schemas.openxmlformats.org/officeDocument/2006/relationships/hyperlink" Target="https://powerapps.microsoft.com/pricing/" TargetMode="External"/><Relationship Id="rId9" Type="http://schemas.openxmlformats.org/officeDocument/2006/relationships/hyperlink" Target="https://aka.ms/PowerAppsiO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aka.ms/ppa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Automate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Microsoft Dataverse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6B083-5C96-4AE1-B617-A1D707B88C40}"/>
              </a:ext>
            </a:extLst>
          </p:cNvPr>
          <p:cNvSpPr txBox="1"/>
          <p:nvPr/>
        </p:nvSpPr>
        <p:spPr>
          <a:xfrm>
            <a:off x="304800" y="5979720"/>
            <a:ext cx="356259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April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Dataverse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6" name="Picture 5" descr="Icon of a database">
            <a:extLst>
              <a:ext uri="{FF2B5EF4-FFF2-40B4-BE49-F238E27FC236}">
                <a16:creationId xmlns:a16="http://schemas.microsoft.com/office/drawing/2014/main" id="{82195D01-BC11-496B-AD99-BE9C69A4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9724"/>
            <a:ext cx="536448" cy="536448"/>
          </a:xfrm>
          <a:prstGeom prst="rect">
            <a:avLst/>
          </a:prstGeom>
        </p:spPr>
      </p:pic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3B3EF95D-0F5D-49EF-BC86-DC8A244C3E36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Provision a database, if you haven’t already done this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table columns and choices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 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158" name="Group 157" descr="A screenshot of a PowerApps page">
            <a:extLst>
              <a:ext uri="{FF2B5EF4-FFF2-40B4-BE49-F238E27FC236}">
                <a16:creationId xmlns:a16="http://schemas.microsoft.com/office/drawing/2014/main" id="{5D670134-28D5-4277-8B18-0EDAC10FE12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F58E18D-C675-485F-83E5-C1C9BA73FE9E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42876D6-45C6-4DAD-9984-016F67327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2" name="Picture 161" descr="A screenshot of a PowerApps page">
                <a:extLst>
                  <a:ext uri="{FF2B5EF4-FFF2-40B4-BE49-F238E27FC236}">
                    <a16:creationId xmlns:a16="http://schemas.microsoft.com/office/drawing/2014/main" id="{4B1EEF21-D12B-481E-93A1-3FD530EBF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0132"/>
              <a:stretch/>
            </p:blipFill>
            <p:spPr>
              <a:xfrm>
                <a:off x="8288735" y="1305903"/>
                <a:ext cx="3484166" cy="195625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B48564F-125E-4B96-BF37-538E9D930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 descr="Screenshot of a Device Ordering App webpage">
            <a:extLst>
              <a:ext uri="{FF2B5EF4-FFF2-40B4-BE49-F238E27FC236}">
                <a16:creationId xmlns:a16="http://schemas.microsoft.com/office/drawing/2014/main" id="{2CD0153F-B1F2-4139-9B44-8AA656E8246B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7" name="Picture 6" descr="Screenshot of a Device Ordering App webpage">
              <a:extLst>
                <a:ext uri="{FF2B5EF4-FFF2-40B4-BE49-F238E27FC236}">
                  <a16:creationId xmlns:a16="http://schemas.microsoft.com/office/drawing/2014/main" id="{44908F85-3375-4EB5-92D6-FD88FB8B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4" y="3931514"/>
              <a:ext cx="3466979" cy="2064538"/>
            </a:xfrm>
            <a:prstGeom prst="rect">
              <a:avLst/>
            </a:prstGeom>
          </p:spPr>
        </p:pic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7094B-2347-4ADB-8466-12891814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481166" cy="901628"/>
            <a:chOff x="7363808" y="97077"/>
            <a:chExt cx="4481166" cy="901628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Dataverse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406FA2-F925-4670-8A32-A91753EB1008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0DFB93-A8E6-4DCF-8E4A-217033AD0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73ACC5-2045-47BB-90E3-6607C2BC806E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F3FD78A-86C4-4E22-9415-713201DDCB31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790EEF-1DF0-45E8-A150-D89BD231B2FC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57F6198-9ACA-432B-956A-4C83F4B20F26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EE2553-A626-48B9-A08C-658AFA2BE958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CB377E8-CAE5-46EF-A513-694F28E55118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9E309DE1-0F8B-4765-A5B9-56B14A6ACFFA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CCD373D-6C0C-4B37-9C82-8CD177424D52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A1B41B-BEB4-42FC-A9E5-3E8B3C0D6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60103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B6B088-E083-44AF-ACDC-0019C95D2FDD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B86C39-16D1-44B9-84A4-BF55B5F659D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4158E2-A1F5-40BE-95CA-442D59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34149" y="97077"/>
              <a:ext cx="1084871" cy="901628"/>
              <a:chOff x="7415641" y="1662519"/>
              <a:chExt cx="985138" cy="81874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ED8C616-F93E-403A-A55C-7FD38275EE38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88A1A3E-C6D4-4440-B68C-AF2929483AC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141" name="Group 140" descr="A screenshot of Active Device Orders webpage">
            <a:extLst>
              <a:ext uri="{FF2B5EF4-FFF2-40B4-BE49-F238E27FC236}">
                <a16:creationId xmlns:a16="http://schemas.microsoft.com/office/drawing/2014/main" id="{08AC69FB-1C26-4603-8C87-9BA80CC9E734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E77753-F48C-404E-8E58-210B153C126B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20797C6-8D3A-4E18-9768-43A2B754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5" name="Picture 144" descr="A screenshot of Active Device Orders webpage">
                <a:extLst>
                  <a:ext uri="{FF2B5EF4-FFF2-40B4-BE49-F238E27FC236}">
                    <a16:creationId xmlns:a16="http://schemas.microsoft.com/office/drawing/2014/main" id="{FFD25DF6-936C-4E50-9735-906C9073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332" y="1305903"/>
                <a:ext cx="3465115" cy="189768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EC58E09-C499-4951-BF5F-725E1181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Device Orders webpage">
            <a:extLst>
              <a:ext uri="{FF2B5EF4-FFF2-40B4-BE49-F238E27FC236}">
                <a16:creationId xmlns:a16="http://schemas.microsoft.com/office/drawing/2014/main" id="{3E0F9012-EBD1-4E02-A9E0-B3323497BE84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5" name="Picture 4" descr="A screenshot of Device Orders webpage">
              <a:extLst>
                <a:ext uri="{FF2B5EF4-FFF2-40B4-BE49-F238E27FC236}">
                  <a16:creationId xmlns:a16="http://schemas.microsoft.com/office/drawing/2014/main" id="{E7FACB66-DE0D-41E6-B06C-E654F51E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112" y="3939095"/>
              <a:ext cx="3447788" cy="2053111"/>
            </a:xfrm>
            <a:prstGeom prst="rect">
              <a:avLst/>
            </a:prstGeom>
          </p:spPr>
        </p:pic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2590A5-1FD7-4A64-99E9-B6AFDB131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575780" cy="901628"/>
            <a:chOff x="7363808" y="97077"/>
            <a:chExt cx="4575780" cy="901628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70FD0ED-0861-4DC9-AD47-E09B977113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2465CB-11B2-496D-9B8F-69A42F6E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B9CDA2-346C-4F04-9F59-68DC6BEA08F7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E9E196-C172-4E18-A203-F97B56060246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5BE4ACD-8B02-4C38-9399-A9C0DC46D31E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1E9523F-389B-4E4F-BE3C-8CF4A3B0A8D5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6AD2E3-751F-448F-9116-49F2CDB13052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22A1884-28F2-4F23-974E-5C32B355A890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DC1BBDE-A23A-471D-9BBC-301CA3D49DA9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34A0907-25E5-43DD-A744-EA73A08815C9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D4FB7-34AD-4132-93A3-B3CE8AC7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67059" y="109538"/>
              <a:ext cx="117252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43025" y="109538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03928-F501-4A7A-818A-6E6FE63611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8046EF-C789-456D-A0B7-4F649366D5F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4: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496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1B889E-710E-4A0B-BA65-9E6B4A6B9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C7A950A3-3863-4194-B5D9-CEC0CAE0C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D4F1962-0371-46A2-87DB-3A99BCAE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7353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9CA39E-CE2D-4105-BE90-E77855A6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itle 6">
            <a:extLst>
              <a:ext uri="{FF2B5EF4-FFF2-40B4-BE49-F238E27FC236}">
                <a16:creationId xmlns:a16="http://schemas.microsoft.com/office/drawing/2014/main" id="{9D2B2BE9-A205-4D53-9A71-650BB0B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4: Learning objectives</a:t>
            </a:r>
          </a:p>
        </p:txBody>
      </p:sp>
      <p:grpSp>
        <p:nvGrpSpPr>
          <p:cNvPr id="33" name="Group 32" descr="A breadcrumb of Power Automate&#10;">
            <a:extLst>
              <a:ext uri="{FF2B5EF4-FFF2-40B4-BE49-F238E27FC236}">
                <a16:creationId xmlns:a16="http://schemas.microsoft.com/office/drawing/2014/main" id="{B17EC2A9-63FC-45D5-B0F4-03DB42CDCE5B}"/>
              </a:ext>
            </a:extLst>
          </p:cNvPr>
          <p:cNvGrpSpPr/>
          <p:nvPr/>
        </p:nvGrpSpPr>
        <p:grpSpPr>
          <a:xfrm>
            <a:off x="10813293" y="138519"/>
            <a:ext cx="1024061" cy="818743"/>
            <a:chOff x="10813293" y="138519"/>
            <a:chExt cx="1024061" cy="8187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3951E-E4C2-4228-9374-265F52116BE0}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C346822-EB90-4A3B-8F64-643F418DC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954224-206B-4C23-AE8F-01BEAD45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860028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950AD2-95A1-4042-8476-C2D8D85D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11483569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6" name="Rectangle 95" descr="Power&#10;Automate&#10;">
              <a:extLst>
                <a:ext uri="{FF2B5EF4-FFF2-40B4-BE49-F238E27FC236}">
                  <a16:creationId xmlns:a16="http://schemas.microsoft.com/office/drawing/2014/main" id="{08BD9316-D4C0-4C93-B40B-CFE5C6D52BBA}"/>
                </a:ext>
              </a:extLst>
            </p:cNvPr>
            <p:cNvSpPr/>
            <p:nvPr/>
          </p:nvSpPr>
          <p:spPr>
            <a:xfrm>
              <a:off x="10896208" y="373780"/>
              <a:ext cx="652913" cy="3482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Power</a:t>
              </a:r>
              <a:b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Automate</a:t>
              </a:r>
            </a:p>
          </p:txBody>
        </p:sp>
        <p:pic>
          <p:nvPicPr>
            <p:cNvPr id="31" name="Picture 30" descr="Icon of power switch">
              <a:extLst>
                <a:ext uri="{FF2B5EF4-FFF2-40B4-BE49-F238E27FC236}">
                  <a16:creationId xmlns:a16="http://schemas.microsoft.com/office/drawing/2014/main" id="{8C4BDD6F-7080-481C-BD64-8664AB1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2644" y="352818"/>
              <a:ext cx="320040" cy="390144"/>
            </a:xfrm>
            <a:prstGeom prst="rect">
              <a:avLst/>
            </a:prstGeom>
          </p:spPr>
        </p:pic>
      </p:grpSp>
      <p:pic>
        <p:nvPicPr>
          <p:cNvPr id="4" name="Picture 3" descr="Icon of a target with an arrow hitting the bullseye">
            <a:extLst>
              <a:ext uri="{FF2B5EF4-FFF2-40B4-BE49-F238E27FC236}">
                <a16:creationId xmlns:a16="http://schemas.microsoft.com/office/drawing/2014/main" id="{8D1C49D0-25A0-43C8-933A-3DAAB62D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1587500"/>
            <a:ext cx="536448" cy="536448"/>
          </a:xfrm>
          <a:prstGeom prst="rect">
            <a:avLst/>
          </a:prstGeo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A3BE60D6-C78D-44EC-B09C-B906065523FE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Trigger a flow when a new record is created</a:t>
            </a:r>
          </a:p>
        </p:txBody>
      </p:sp>
      <p:pic>
        <p:nvPicPr>
          <p:cNvPr id="7" name="Picture 6" descr="Icon of a paper airplane">
            <a:extLst>
              <a:ext uri="{FF2B5EF4-FFF2-40B4-BE49-F238E27FC236}">
                <a16:creationId xmlns:a16="http://schemas.microsoft.com/office/drawing/2014/main" id="{BCE354E9-0DF9-485A-96AE-EF71393B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2328243"/>
            <a:ext cx="536448" cy="536448"/>
          </a:xfrm>
          <a:prstGeom prst="rect">
            <a:avLst/>
          </a:prstGeom>
        </p:spPr>
      </p:pic>
      <p:sp>
        <p:nvSpPr>
          <p:cNvPr id="130" name="Text Placeholder 3 - 1">
            <a:extLst>
              <a:ext uri="{FF2B5EF4-FFF2-40B4-BE49-F238E27FC236}">
                <a16:creationId xmlns:a16="http://schemas.microsoft.com/office/drawing/2014/main" id="{6AF5EA34-E3AE-4EFA-9DE8-944604E22C2A}"/>
              </a:ext>
            </a:extLst>
          </p:cNvPr>
          <p:cNvSpPr txBox="1">
            <a:spLocks/>
          </p:cNvSpPr>
          <p:nvPr/>
        </p:nvSpPr>
        <p:spPr>
          <a:xfrm>
            <a:off x="1131715" y="236208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an approval request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AD7C335B-8D19-4639-BFD1-4C3B92016111}"/>
              </a:ext>
            </a:extLst>
          </p:cNvPr>
          <p:cNvSpPr txBox="1">
            <a:spLocks/>
          </p:cNvSpPr>
          <p:nvPr/>
        </p:nvSpPr>
        <p:spPr>
          <a:xfrm>
            <a:off x="1248229" y="2721472"/>
            <a:ext cx="6014192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Conditional branching based on the approval response</a:t>
            </a:r>
          </a:p>
        </p:txBody>
      </p:sp>
      <p:pic>
        <p:nvPicPr>
          <p:cNvPr id="17" name="Picture 16" descr="Icon of an envelope with an arrow on the lower right pointing right">
            <a:extLst>
              <a:ext uri="{FF2B5EF4-FFF2-40B4-BE49-F238E27FC236}">
                <a16:creationId xmlns:a16="http://schemas.microsoft.com/office/drawing/2014/main" id="{B50D3E8B-0C21-4D21-A6A1-15684D88A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3386753"/>
            <a:ext cx="536448" cy="536448"/>
          </a:xfrm>
          <a:prstGeom prst="rect">
            <a:avLst/>
          </a:prstGeom>
        </p:spPr>
      </p:pic>
      <p:sp>
        <p:nvSpPr>
          <p:cNvPr id="137" name="Text Placeholder 3 - 1">
            <a:extLst>
              <a:ext uri="{FF2B5EF4-FFF2-40B4-BE49-F238E27FC236}">
                <a16:creationId xmlns:a16="http://schemas.microsoft.com/office/drawing/2014/main" id="{B9D19207-806D-46DC-9962-7517E92ACCB1}"/>
              </a:ext>
            </a:extLst>
          </p:cNvPr>
          <p:cNvSpPr txBox="1">
            <a:spLocks/>
          </p:cNvSpPr>
          <p:nvPr/>
        </p:nvSpPr>
        <p:spPr>
          <a:xfrm>
            <a:off x="1131715" y="342837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email notifications</a:t>
            </a: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E237C19C-1D6D-4527-995B-829D7046CE2A}"/>
              </a:ext>
            </a:extLst>
          </p:cNvPr>
          <p:cNvSpPr txBox="1">
            <a:spLocks/>
          </p:cNvSpPr>
          <p:nvPr/>
        </p:nvSpPr>
        <p:spPr>
          <a:xfrm>
            <a:off x="1248229" y="3787758"/>
            <a:ext cx="6937828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Update the record with the approval status and the approver’s comments</a:t>
            </a:r>
          </a:p>
        </p:txBody>
      </p:sp>
      <p:pic>
        <p:nvPicPr>
          <p:cNvPr id="20" name="Picture 19" descr="icon of a document with a tick mark in it">
            <a:extLst>
              <a:ext uri="{FF2B5EF4-FFF2-40B4-BE49-F238E27FC236}">
                <a16:creationId xmlns:a16="http://schemas.microsoft.com/office/drawing/2014/main" id="{9D7BE569-6116-4FCB-A180-133235A9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9" y="4460815"/>
            <a:ext cx="536448" cy="536448"/>
          </a:xfrm>
          <a:prstGeom prst="rect">
            <a:avLst/>
          </a:prstGeom>
        </p:spPr>
      </p:pic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0E9CFC2-393A-47CB-BED3-8D7DEF2EEB0C}"/>
              </a:ext>
            </a:extLst>
          </p:cNvPr>
          <p:cNvSpPr txBox="1">
            <a:spLocks/>
          </p:cNvSpPr>
          <p:nvPr/>
        </p:nvSpPr>
        <p:spPr>
          <a:xfrm>
            <a:off x="1131715" y="4494658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Use the approval center on web and mobile</a:t>
            </a:r>
          </a:p>
        </p:txBody>
      </p:sp>
      <p:pic>
        <p:nvPicPr>
          <p:cNvPr id="25" name="Picture 24" descr="Icon of a laptop in which a magnifying glass is searching on the screen of it">
            <a:extLst>
              <a:ext uri="{FF2B5EF4-FFF2-40B4-BE49-F238E27FC236}">
                <a16:creationId xmlns:a16="http://schemas.microsoft.com/office/drawing/2014/main" id="{4EC54204-584E-4897-9941-DE6E7E4D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11" y="5193781"/>
            <a:ext cx="536448" cy="536448"/>
          </a:xfrm>
          <a:prstGeom prst="rect">
            <a:avLst/>
          </a:prstGeom>
        </p:spPr>
      </p:pic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7247B11C-FDAE-43B3-8BEC-7DCF1285B28A}"/>
              </a:ext>
            </a:extLst>
          </p:cNvPr>
          <p:cNvSpPr txBox="1">
            <a:spLocks/>
          </p:cNvSpPr>
          <p:nvPr/>
        </p:nvSpPr>
        <p:spPr>
          <a:xfrm>
            <a:off x="1131715" y="523151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the status of flow runs</a:t>
            </a:r>
          </a:p>
        </p:txBody>
      </p:sp>
      <p:grpSp>
        <p:nvGrpSpPr>
          <p:cNvPr id="156" name="Group 155" descr="A screenshot of Device approval request webpage">
            <a:extLst>
              <a:ext uri="{FF2B5EF4-FFF2-40B4-BE49-F238E27FC236}">
                <a16:creationId xmlns:a16="http://schemas.microsoft.com/office/drawing/2014/main" id="{62BD5AB5-C598-4F4C-B72C-8C1836BA282A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6A71716-548E-4CC7-87F7-9183B06F1999}"/>
                </a:ext>
              </a:extLst>
            </p:cNvPr>
            <p:cNvGrpSpPr/>
            <p:nvPr/>
          </p:nvGrpSpPr>
          <p:grpSpPr>
            <a:xfrm>
              <a:off x="8310403" y="1318867"/>
              <a:ext cx="3452972" cy="2065752"/>
              <a:chOff x="8288734" y="1305903"/>
              <a:chExt cx="3496310" cy="209168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6911495-6AC8-43C2-A6F7-2CAD52DC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Picture 159" descr="A screenshot of Device approval request webpage">
                <a:extLst>
                  <a:ext uri="{FF2B5EF4-FFF2-40B4-BE49-F238E27FC236}">
                    <a16:creationId xmlns:a16="http://schemas.microsoft.com/office/drawing/2014/main" id="{00BD690A-CB5F-42E9-85D6-E317AEF2F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774"/>
              <a:stretch/>
            </p:blipFill>
            <p:spPr>
              <a:xfrm>
                <a:off x="8288735" y="1305903"/>
                <a:ext cx="3474640" cy="195090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E3D098-0840-4337-A8C2-0A02031E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Device approval request webpage">
            <a:extLst>
              <a:ext uri="{FF2B5EF4-FFF2-40B4-BE49-F238E27FC236}">
                <a16:creationId xmlns:a16="http://schemas.microsoft.com/office/drawing/2014/main" id="{1660F8BB-A64F-4C39-9135-B08AC0DB78C7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9" name="Picture 8" descr="A screenshot of Device approval request webpage">
              <a:extLst>
                <a:ext uri="{FF2B5EF4-FFF2-40B4-BE49-F238E27FC236}">
                  <a16:creationId xmlns:a16="http://schemas.microsoft.com/office/drawing/2014/main" id="{F95DD16C-9287-4FE1-98F0-891C4D61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6422" y="3939900"/>
              <a:ext cx="3433778" cy="2048218"/>
            </a:xfrm>
            <a:prstGeom prst="rect">
              <a:avLst/>
            </a:prstGeom>
          </p:spPr>
        </p:pic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04EF32D-ACA9-4CE2-80BE-2663C44C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E99A0-72C0-4EEE-88FD-4928A38AF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3370252" cy="901628"/>
            <a:chOff x="7363808" y="97077"/>
            <a:chExt cx="3370252" cy="9016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D9A607B-DF6F-4D49-A9E1-19D263FFC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A2A079-C5A1-4121-BF57-0972998DB18D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79EDF2-487D-496A-B1EB-7F5AA0A1191B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9D1FBDC-4CD6-4F5B-BE8E-66D980A556C8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465218-68CD-4270-9069-97D025FA241E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9FCDE61-2243-4CA0-AE47-9F013523F57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B549B49-3FF3-484C-BF05-610F4FA6D3ED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BDD40B7-80B5-406B-8CC6-67EC4AD231C8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EBA25AA6-7B50-4AD9-999D-5F9D31ADAB9B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8FCE324C-00FE-441B-8CC8-1B4AFA2C40DA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9EBAA449-4825-41C5-AAE2-F393BFF98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B51172-8F92-4177-A680-0EED0445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3BA87-F1D2-44C9-BF69-C43D0581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7908C9A-333B-4C5F-AA1C-768D48668278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09CDB1D-46BA-4BCD-87C0-D9A3F4EB45F7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9083FCE-9414-4773-A2BF-5BA7B25F7C67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78EB4EA-88A8-474A-96CD-774F9054A767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3788CA1-74BC-4DB8-A60B-0D1AC33E4FCF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6" name="Graphic 217">
                  <a:extLst>
                    <a:ext uri="{FF2B5EF4-FFF2-40B4-BE49-F238E27FC236}">
                      <a16:creationId xmlns:a16="http://schemas.microsoft.com/office/drawing/2014/main" id="{E6D1BB4B-496F-4DAE-8BF2-7DCB16A4EBF0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925B85-869C-4062-B302-960173A6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39441" y="115952"/>
              <a:ext cx="229461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8318BF-B0A3-4BF1-BE05-939FE9E45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E4103A3-F310-49CE-A44A-C0EE223125EE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7C6DA74-5029-4C08-A6FE-284E1C98CBCE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B918A5-CEAF-4260-B599-E187C14A4FA4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0BEE6E4-2224-4C8A-81EF-695ACE1D77BB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AE07AA1-78A2-4C3B-AA60-3FB9542E0081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0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A9C89664-84E1-45FC-B48E-9F645D31A5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16C25A9-47EE-454C-9F4C-FF83D067F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61B381-6464-41FF-86E8-D71FD22DF084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428B32-2784-4F1C-B93B-A1B8B765F3CF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3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06F6205-E6B2-4872-82B7-A5D90C5FA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6036026" cy="990600"/>
          </a:xfrm>
          <a:custGeom>
            <a:avLst/>
            <a:gdLst>
              <a:gd name="connsiteX0" fmla="*/ 0 w 6036026"/>
              <a:gd name="connsiteY0" fmla="*/ 0 h 990600"/>
              <a:gd name="connsiteX1" fmla="*/ 1085850 w 6036026"/>
              <a:gd name="connsiteY1" fmla="*/ 0 h 990600"/>
              <a:gd name="connsiteX2" fmla="*/ 3959576 w 6036026"/>
              <a:gd name="connsiteY2" fmla="*/ 0 h 990600"/>
              <a:gd name="connsiteX3" fmla="*/ 5045426 w 6036026"/>
              <a:gd name="connsiteY3" fmla="*/ 0 h 990600"/>
              <a:gd name="connsiteX4" fmla="*/ 6036026 w 6036026"/>
              <a:gd name="connsiteY4" fmla="*/ 990600 h 990600"/>
              <a:gd name="connsiteX5" fmla="*/ 4950176 w 6036026"/>
              <a:gd name="connsiteY5" fmla="*/ 990600 h 990600"/>
              <a:gd name="connsiteX6" fmla="*/ 1085850 w 6036026"/>
              <a:gd name="connsiteY6" fmla="*/ 990600 h 990600"/>
              <a:gd name="connsiteX7" fmla="*/ 0 w 6036026"/>
              <a:gd name="connsiteY7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026" h="990600">
                <a:moveTo>
                  <a:pt x="0" y="0"/>
                </a:moveTo>
                <a:lnTo>
                  <a:pt x="1085850" y="0"/>
                </a:lnTo>
                <a:lnTo>
                  <a:pt x="3959576" y="0"/>
                </a:lnTo>
                <a:lnTo>
                  <a:pt x="5045426" y="0"/>
                </a:lnTo>
                <a:lnTo>
                  <a:pt x="6036026" y="990600"/>
                </a:lnTo>
                <a:lnTo>
                  <a:pt x="4950176" y="990600"/>
                </a:lnTo>
                <a:lnTo>
                  <a:pt x="1085850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itle 7">
            <a:extLst>
              <a:ext uri="{FF2B5EF4-FFF2-40B4-BE49-F238E27FC236}">
                <a16:creationId xmlns:a16="http://schemas.microsoft.com/office/drawing/2014/main" id="{74AD0585-27BD-4B5B-B937-6885810A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59" y="298012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Next steps -  </a:t>
            </a:r>
            <a:r>
              <a:rPr lang="en-IN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Your Own </a:t>
            </a:r>
            <a:r>
              <a:rPr lang="en-IN" sz="32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</a:rPr>
              <a:t>Power Apps Solutions</a:t>
            </a:r>
            <a:r>
              <a:rPr lang="en-IN" dirty="0">
                <a:solidFill>
                  <a:srgbClr val="742774"/>
                </a:solidFill>
              </a:rPr>
              <a:t> </a:t>
            </a:r>
          </a:p>
        </p:txBody>
      </p:sp>
      <p:pic>
        <p:nvPicPr>
          <p:cNvPr id="4" name="Picture 3" descr="S01">
            <a:extLst>
              <a:ext uri="{FF2B5EF4-FFF2-40B4-BE49-F238E27FC236}">
                <a16:creationId xmlns:a16="http://schemas.microsoft.com/office/drawing/2014/main" id="{6B42B1D3-6F66-4F8F-A0C4-C6451DA4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39" y="1129476"/>
            <a:ext cx="1505712" cy="150571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96F02AA-FBB6-4C6F-8C35-9EBD437641CF}"/>
              </a:ext>
            </a:extLst>
          </p:cNvPr>
          <p:cNvSpPr/>
          <p:nvPr/>
        </p:nvSpPr>
        <p:spPr bwMode="auto">
          <a:xfrm>
            <a:off x="2385707" y="1392817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BI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S02">
            <a:extLst>
              <a:ext uri="{FF2B5EF4-FFF2-40B4-BE49-F238E27FC236}">
                <a16:creationId xmlns:a16="http://schemas.microsoft.com/office/drawing/2014/main" id="{4DB244B0-D027-4CA3-BEEC-33FEAFEF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07" y="2991201"/>
            <a:ext cx="1504188" cy="150571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3E8DD50-9491-4050-B510-42BAFECAEB9C}"/>
              </a:ext>
            </a:extLst>
          </p:cNvPr>
          <p:cNvSpPr/>
          <p:nvPr/>
        </p:nvSpPr>
        <p:spPr bwMode="auto">
          <a:xfrm>
            <a:off x="3691991" y="3378217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Microsoft Teams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S03">
            <a:extLst>
              <a:ext uri="{FF2B5EF4-FFF2-40B4-BE49-F238E27FC236}">
                <a16:creationId xmlns:a16="http://schemas.microsoft.com/office/drawing/2014/main" id="{F664668D-12E3-45F2-9D75-C789C9F0C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627" y="1129476"/>
            <a:ext cx="1505712" cy="150571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C6B8B5A-0C43-4CE5-A5C9-5D8CFB246BAD}"/>
              </a:ext>
            </a:extLst>
          </p:cNvPr>
          <p:cNvSpPr/>
          <p:nvPr/>
        </p:nvSpPr>
        <p:spPr bwMode="auto">
          <a:xfrm>
            <a:off x="7711630" y="1542091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Virtual Agent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9289646-997A-429B-9D6D-B0EDD0CB1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9413531" y="-25400"/>
            <a:ext cx="2781933" cy="2235200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4" fmla="*/ 117729 w 3809827"/>
              <a:gd name="connsiteY4" fmla="*/ 117729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0" fmla="*/ 3809827 w 3809827"/>
              <a:gd name="connsiteY0" fmla="*/ 0 h 3061083"/>
              <a:gd name="connsiteX1" fmla="*/ 748743 w 3809827"/>
              <a:gd name="connsiteY1" fmla="*/ 3061083 h 3061083"/>
              <a:gd name="connsiteX2" fmla="*/ 0 w 3809827"/>
              <a:gd name="connsiteY2" fmla="*/ 2312341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9827" h="3061083">
                <a:moveTo>
                  <a:pt x="3809827" y="0"/>
                </a:moveTo>
                <a:lnTo>
                  <a:pt x="748743" y="3061083"/>
                </a:lnTo>
                <a:lnTo>
                  <a:pt x="0" y="2312341"/>
                </a:lnTo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S03">
            <a:extLst>
              <a:ext uri="{FF2B5EF4-FFF2-40B4-BE49-F238E27FC236}">
                <a16:creationId xmlns:a16="http://schemas.microsoft.com/office/drawing/2014/main" id="{164F6194-5903-4A75-9B97-2CD6FC78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56" y="2991201"/>
            <a:ext cx="1505712" cy="1505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4BC413-1453-485D-98DF-E1F8618A5825}"/>
              </a:ext>
            </a:extLst>
          </p:cNvPr>
          <p:cNvSpPr/>
          <p:nvPr/>
        </p:nvSpPr>
        <p:spPr bwMode="auto">
          <a:xfrm>
            <a:off x="8296019" y="3429000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Apps Portal App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EE150-D6B0-49BA-9B41-A1E93C139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57339" y="3458514"/>
            <a:ext cx="234111" cy="551511"/>
          </a:xfrm>
          <a:prstGeom prst="rect">
            <a:avLst/>
          </a:prstGeom>
          <a:solidFill>
            <a:srgbClr val="EAEAEA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1DFDD-1FD5-4773-BF97-7F86654C87F3}"/>
              </a:ext>
            </a:extLst>
          </p:cNvPr>
          <p:cNvSpPr txBox="1"/>
          <p:nvPr/>
        </p:nvSpPr>
        <p:spPr>
          <a:xfrm>
            <a:off x="7363193" y="3401605"/>
            <a:ext cx="495300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742774"/>
                </a:solidFill>
              </a:rPr>
              <a:t>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57596A-9877-4C7E-B429-63D601839B8D}"/>
              </a:ext>
            </a:extLst>
          </p:cNvPr>
          <p:cNvSpPr txBox="1">
            <a:spLocks/>
          </p:cNvSpPr>
          <p:nvPr/>
        </p:nvSpPr>
        <p:spPr>
          <a:xfrm>
            <a:off x="0" y="5217884"/>
            <a:ext cx="12192000" cy="1095829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These labs continue to build the app functionality from the prior labs</a:t>
            </a:r>
          </a:p>
        </p:txBody>
      </p:sp>
    </p:spTree>
    <p:extLst>
      <p:ext uri="{BB962C8B-B14F-4D97-AF65-F5344CB8AC3E}">
        <p14:creationId xmlns:p14="http://schemas.microsoft.com/office/powerpoint/2010/main" val="3326128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01&#10;">
            <a:extLst>
              <a:ext uri="{FF2B5EF4-FFF2-40B4-BE49-F238E27FC236}">
                <a16:creationId xmlns:a16="http://schemas.microsoft.com/office/drawing/2014/main" id="{AB21DCB3-CFAE-4D67-8B03-E7C8CD0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63" y="3675367"/>
            <a:ext cx="1066800" cy="106832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FC6D3D-B0E5-476C-B5C6-DDC49C8E3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6036026" cy="990600"/>
          </a:xfrm>
          <a:custGeom>
            <a:avLst/>
            <a:gdLst>
              <a:gd name="connsiteX0" fmla="*/ 0 w 6036026"/>
              <a:gd name="connsiteY0" fmla="*/ 0 h 990600"/>
              <a:gd name="connsiteX1" fmla="*/ 1085850 w 6036026"/>
              <a:gd name="connsiteY1" fmla="*/ 0 h 990600"/>
              <a:gd name="connsiteX2" fmla="*/ 3959576 w 6036026"/>
              <a:gd name="connsiteY2" fmla="*/ 0 h 990600"/>
              <a:gd name="connsiteX3" fmla="*/ 5045426 w 6036026"/>
              <a:gd name="connsiteY3" fmla="*/ 0 h 990600"/>
              <a:gd name="connsiteX4" fmla="*/ 6036026 w 6036026"/>
              <a:gd name="connsiteY4" fmla="*/ 990600 h 990600"/>
              <a:gd name="connsiteX5" fmla="*/ 4950176 w 6036026"/>
              <a:gd name="connsiteY5" fmla="*/ 990600 h 990600"/>
              <a:gd name="connsiteX6" fmla="*/ 1085850 w 6036026"/>
              <a:gd name="connsiteY6" fmla="*/ 990600 h 990600"/>
              <a:gd name="connsiteX7" fmla="*/ 0 w 6036026"/>
              <a:gd name="connsiteY7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026" h="990600">
                <a:moveTo>
                  <a:pt x="0" y="0"/>
                </a:moveTo>
                <a:lnTo>
                  <a:pt x="1085850" y="0"/>
                </a:lnTo>
                <a:lnTo>
                  <a:pt x="3959576" y="0"/>
                </a:lnTo>
                <a:lnTo>
                  <a:pt x="5045426" y="0"/>
                </a:lnTo>
                <a:lnTo>
                  <a:pt x="6036026" y="990600"/>
                </a:lnTo>
                <a:lnTo>
                  <a:pt x="4950176" y="990600"/>
                </a:lnTo>
                <a:lnTo>
                  <a:pt x="1085850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B6BA58D2-399D-4A3C-8107-0DE6257B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15628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Crisis response labs</a:t>
            </a:r>
          </a:p>
        </p:txBody>
      </p:sp>
      <p:grpSp>
        <p:nvGrpSpPr>
          <p:cNvPr id="7" name="Group 6" descr="A screenshot of Crisis communication Admin App">
            <a:extLst>
              <a:ext uri="{FF2B5EF4-FFF2-40B4-BE49-F238E27FC236}">
                <a16:creationId xmlns:a16="http://schemas.microsoft.com/office/drawing/2014/main" id="{54C77DFE-C7FB-45A3-A6A9-DE5386156165}"/>
              </a:ext>
            </a:extLst>
          </p:cNvPr>
          <p:cNvGrpSpPr/>
          <p:nvPr/>
        </p:nvGrpSpPr>
        <p:grpSpPr>
          <a:xfrm>
            <a:off x="1524000" y="1503531"/>
            <a:ext cx="2654908" cy="2151908"/>
            <a:chOff x="1214279" y="1456491"/>
            <a:chExt cx="2412841" cy="19557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E6552E-FC64-4FB5-AD55-1F541269EC7F}"/>
                </a:ext>
              </a:extLst>
            </p:cNvPr>
            <p:cNvGrpSpPr/>
            <p:nvPr/>
          </p:nvGrpSpPr>
          <p:grpSpPr>
            <a:xfrm>
              <a:off x="1214279" y="1456491"/>
              <a:ext cx="2412841" cy="1955704"/>
              <a:chOff x="1214279" y="1456491"/>
              <a:chExt cx="3192622" cy="195570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5954738-6270-4267-918C-742D6AF61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331488" y="1549467"/>
                <a:ext cx="2958204" cy="17697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5DE7495-ED55-495C-9EC4-06BF95C45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1214279" y="1456491"/>
                <a:ext cx="3192622" cy="1955704"/>
              </a:xfrm>
              <a:custGeom>
                <a:avLst/>
                <a:gdLst>
                  <a:gd name="connsiteX0" fmla="*/ 5913456 w 6126400"/>
                  <a:gd name="connsiteY0" fmla="*/ 186227 h 3752849"/>
                  <a:gd name="connsiteX1" fmla="*/ 5913456 w 6126400"/>
                  <a:gd name="connsiteY1" fmla="*/ 3566621 h 3752849"/>
                  <a:gd name="connsiteX2" fmla="*/ 5906608 w 6126400"/>
                  <a:gd name="connsiteY2" fmla="*/ 3566621 h 3752849"/>
                  <a:gd name="connsiteX3" fmla="*/ 219792 w 6126400"/>
                  <a:gd name="connsiteY3" fmla="*/ 3566621 h 3752849"/>
                  <a:gd name="connsiteX4" fmla="*/ 212944 w 6126400"/>
                  <a:gd name="connsiteY4" fmla="*/ 3566621 h 3752849"/>
                  <a:gd name="connsiteX5" fmla="*/ 212944 w 6126400"/>
                  <a:gd name="connsiteY5" fmla="*/ 186227 h 3752849"/>
                  <a:gd name="connsiteX6" fmla="*/ 219792 w 6126400"/>
                  <a:gd name="connsiteY6" fmla="*/ 186227 h 3752849"/>
                  <a:gd name="connsiteX7" fmla="*/ 5906608 w 6126400"/>
                  <a:gd name="connsiteY7" fmla="*/ 186227 h 3752849"/>
                  <a:gd name="connsiteX8" fmla="*/ 5962813 w 6126400"/>
                  <a:gd name="connsiteY8" fmla="*/ 0 h 3752849"/>
                  <a:gd name="connsiteX9" fmla="*/ 5906608 w 6126400"/>
                  <a:gd name="connsiteY9" fmla="*/ 0 h 3752849"/>
                  <a:gd name="connsiteX10" fmla="*/ 219792 w 6126400"/>
                  <a:gd name="connsiteY10" fmla="*/ 0 h 3752849"/>
                  <a:gd name="connsiteX11" fmla="*/ 163587 w 6126400"/>
                  <a:gd name="connsiteY11" fmla="*/ 0 h 3752849"/>
                  <a:gd name="connsiteX12" fmla="*/ 0 w 6126400"/>
                  <a:gd name="connsiteY12" fmla="*/ 163587 h 3752849"/>
                  <a:gd name="connsiteX13" fmla="*/ 0 w 6126400"/>
                  <a:gd name="connsiteY13" fmla="*/ 3589262 h 3752849"/>
                  <a:gd name="connsiteX14" fmla="*/ 163587 w 6126400"/>
                  <a:gd name="connsiteY14" fmla="*/ 3752849 h 3752849"/>
                  <a:gd name="connsiteX15" fmla="*/ 219792 w 6126400"/>
                  <a:gd name="connsiteY15" fmla="*/ 3752849 h 3752849"/>
                  <a:gd name="connsiteX16" fmla="*/ 5906608 w 6126400"/>
                  <a:gd name="connsiteY16" fmla="*/ 3752849 h 3752849"/>
                  <a:gd name="connsiteX17" fmla="*/ 5962813 w 6126400"/>
                  <a:gd name="connsiteY17" fmla="*/ 3752849 h 3752849"/>
                  <a:gd name="connsiteX18" fmla="*/ 6126400 w 6126400"/>
                  <a:gd name="connsiteY18" fmla="*/ 3589262 h 3752849"/>
                  <a:gd name="connsiteX19" fmla="*/ 6126400 w 6126400"/>
                  <a:gd name="connsiteY19" fmla="*/ 163587 h 3752849"/>
                  <a:gd name="connsiteX20" fmla="*/ 5962813 w 6126400"/>
                  <a:gd name="connsiteY20" fmla="*/ 0 h 3752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26400" h="3752849">
                    <a:moveTo>
                      <a:pt x="5913456" y="186227"/>
                    </a:moveTo>
                    <a:lnTo>
                      <a:pt x="5913456" y="3566621"/>
                    </a:lnTo>
                    <a:lnTo>
                      <a:pt x="5906608" y="3566621"/>
                    </a:lnTo>
                    <a:lnTo>
                      <a:pt x="219792" y="3566621"/>
                    </a:lnTo>
                    <a:lnTo>
                      <a:pt x="212944" y="3566621"/>
                    </a:lnTo>
                    <a:lnTo>
                      <a:pt x="212944" y="186227"/>
                    </a:lnTo>
                    <a:lnTo>
                      <a:pt x="219792" y="186227"/>
                    </a:lnTo>
                    <a:lnTo>
                      <a:pt x="5906608" y="186227"/>
                    </a:lnTo>
                    <a:close/>
                    <a:moveTo>
                      <a:pt x="5962813" y="0"/>
                    </a:moveTo>
                    <a:lnTo>
                      <a:pt x="5906608" y="0"/>
                    </a:lnTo>
                    <a:lnTo>
                      <a:pt x="219792" y="0"/>
                    </a:lnTo>
                    <a:lnTo>
                      <a:pt x="163587" y="0"/>
                    </a:lnTo>
                    <a:cubicBezTo>
                      <a:pt x="73240" y="0"/>
                      <a:pt x="0" y="73240"/>
                      <a:pt x="0" y="163587"/>
                    </a:cubicBezTo>
                    <a:lnTo>
                      <a:pt x="0" y="3589262"/>
                    </a:lnTo>
                    <a:cubicBezTo>
                      <a:pt x="0" y="3679609"/>
                      <a:pt x="73240" y="3752849"/>
                      <a:pt x="163587" y="3752849"/>
                    </a:cubicBezTo>
                    <a:lnTo>
                      <a:pt x="219792" y="3752849"/>
                    </a:lnTo>
                    <a:lnTo>
                      <a:pt x="5906608" y="3752849"/>
                    </a:lnTo>
                    <a:lnTo>
                      <a:pt x="5962813" y="3752849"/>
                    </a:lnTo>
                    <a:cubicBezTo>
                      <a:pt x="6053160" y="3752849"/>
                      <a:pt x="6126400" y="3679609"/>
                      <a:pt x="6126400" y="3589262"/>
                    </a:cubicBezTo>
                    <a:lnTo>
                      <a:pt x="6126400" y="163587"/>
                    </a:lnTo>
                    <a:cubicBezTo>
                      <a:pt x="6126400" y="73240"/>
                      <a:pt x="6053160" y="0"/>
                      <a:pt x="596281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3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63" name="Picture 4" descr="A screenshot of Crisis communication Admin App">
              <a:extLst>
                <a:ext uri="{FF2B5EF4-FFF2-40B4-BE49-F238E27FC236}">
                  <a16:creationId xmlns:a16="http://schemas.microsoft.com/office/drawing/2014/main" id="{AE0EF187-01B5-4958-BF0C-A13B0DAA4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477" y="1599998"/>
              <a:ext cx="1170444" cy="1668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DE67DBD-A6E5-41E2-9A75-0CD5AA2B637E}"/>
              </a:ext>
            </a:extLst>
          </p:cNvPr>
          <p:cNvSpPr/>
          <p:nvPr/>
        </p:nvSpPr>
        <p:spPr bwMode="auto">
          <a:xfrm>
            <a:off x="1524000" y="3940919"/>
            <a:ext cx="3704722" cy="5489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Crisis Communication App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 descr="A screenshot of a conversation between two person">
            <a:extLst>
              <a:ext uri="{FF2B5EF4-FFF2-40B4-BE49-F238E27FC236}">
                <a16:creationId xmlns:a16="http://schemas.microsoft.com/office/drawing/2014/main" id="{9031FCE4-F5CF-4781-8404-7AD483558ABF}"/>
              </a:ext>
            </a:extLst>
          </p:cNvPr>
          <p:cNvGrpSpPr/>
          <p:nvPr/>
        </p:nvGrpSpPr>
        <p:grpSpPr>
          <a:xfrm>
            <a:off x="8013093" y="1503531"/>
            <a:ext cx="2654908" cy="2151908"/>
            <a:chOff x="8205015" y="1456491"/>
            <a:chExt cx="2412841" cy="195570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947D08-DA3E-4667-BC14-C63C9349B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93596" y="1549467"/>
              <a:ext cx="2235678" cy="1769754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D0B1C8B-72A6-4474-B89B-465FE708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05015" y="1456491"/>
              <a:ext cx="2412841" cy="1955704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2" name="Picture 2" descr="A screenshot of a conversation between two person">
              <a:extLst>
                <a:ext uri="{FF2B5EF4-FFF2-40B4-BE49-F238E27FC236}">
                  <a16:creationId xmlns:a16="http://schemas.microsoft.com/office/drawing/2014/main" id="{52E11095-0848-4AC7-9BA6-E796AE5C50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t="1303" r="3963" b="1303"/>
            <a:stretch/>
          </p:blipFill>
          <p:spPr bwMode="auto">
            <a:xfrm>
              <a:off x="8599370" y="1567156"/>
              <a:ext cx="1624130" cy="1734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CR02">
            <a:extLst>
              <a:ext uri="{FF2B5EF4-FFF2-40B4-BE49-F238E27FC236}">
                <a16:creationId xmlns:a16="http://schemas.microsoft.com/office/drawing/2014/main" id="{AA0CDC47-94C7-47DB-9A9C-AF3FBAE8F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750" y="3676891"/>
            <a:ext cx="1066800" cy="10668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02D04C6-31F0-45AF-9797-D735B42DFF4D}"/>
              </a:ext>
            </a:extLst>
          </p:cNvPr>
          <p:cNvSpPr/>
          <p:nvPr/>
        </p:nvSpPr>
        <p:spPr bwMode="auto">
          <a:xfrm>
            <a:off x="8013093" y="3940919"/>
            <a:ext cx="3704722" cy="5489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Crisis Bot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4AC7BC57-6F55-4C16-8C9C-69F94CEC4927}"/>
              </a:ext>
            </a:extLst>
          </p:cNvPr>
          <p:cNvSpPr txBox="1">
            <a:spLocks/>
          </p:cNvSpPr>
          <p:nvPr/>
        </p:nvSpPr>
        <p:spPr>
          <a:xfrm>
            <a:off x="0" y="5217884"/>
            <a:ext cx="12192000" cy="1095829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/>
              <a:t>These labs are independent of the AIAD labs.  They can be completed in the AIAD environment, or another non-production instance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B65D273-01C8-4144-9E09-3A494AF5D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9413531" y="-25400"/>
            <a:ext cx="2781933" cy="2235200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4" fmla="*/ 117729 w 3809827"/>
              <a:gd name="connsiteY4" fmla="*/ 117729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0" fmla="*/ 3809827 w 3809827"/>
              <a:gd name="connsiteY0" fmla="*/ 0 h 3061083"/>
              <a:gd name="connsiteX1" fmla="*/ 748743 w 3809827"/>
              <a:gd name="connsiteY1" fmla="*/ 3061083 h 3061083"/>
              <a:gd name="connsiteX2" fmla="*/ 0 w 3809827"/>
              <a:gd name="connsiteY2" fmla="*/ 2312341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9827" h="3061083">
                <a:moveTo>
                  <a:pt x="3809827" y="0"/>
                </a:moveTo>
                <a:lnTo>
                  <a:pt x="748743" y="3061083"/>
                </a:lnTo>
                <a:lnTo>
                  <a:pt x="0" y="2312341"/>
                </a:lnTo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703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ABCEFC-E776-4122-A2EB-F33C4930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-1"/>
            <a:ext cx="11447028" cy="6865257"/>
          </a:xfrm>
          <a:custGeom>
            <a:avLst/>
            <a:gdLst>
              <a:gd name="connsiteX0" fmla="*/ 0 w 11447028"/>
              <a:gd name="connsiteY0" fmla="*/ 0 h 6865257"/>
              <a:gd name="connsiteX1" fmla="*/ 6019319 w 11447028"/>
              <a:gd name="connsiteY1" fmla="*/ 0 h 6865257"/>
              <a:gd name="connsiteX2" fmla="*/ 11447028 w 11447028"/>
              <a:gd name="connsiteY2" fmla="*/ 6865257 h 6865257"/>
              <a:gd name="connsiteX3" fmla="*/ 0 w 11447028"/>
              <a:gd name="connsiteY3" fmla="*/ 68652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7028" h="6865257">
                <a:moveTo>
                  <a:pt x="0" y="0"/>
                </a:moveTo>
                <a:lnTo>
                  <a:pt x="6019319" y="0"/>
                </a:lnTo>
                <a:lnTo>
                  <a:pt x="11447028" y="6865257"/>
                </a:lnTo>
                <a:lnTo>
                  <a:pt x="0" y="686525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11ADAF0A-D1F7-4FF6-9A04-31E59713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31" y="2286000"/>
            <a:ext cx="4322029" cy="1666941"/>
          </a:xfrm>
        </p:spPr>
        <p:txBody>
          <a:bodyPr/>
          <a:lstStyle/>
          <a:p>
            <a:r>
              <a:rPr lang="en-US" sz="5400" dirty="0"/>
              <a:t>Lab survey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4B4B5C-2014-41DD-A6B5-B97EA18267E5}"/>
              </a:ext>
            </a:extLst>
          </p:cNvPr>
          <p:cNvSpPr txBox="1">
            <a:spLocks/>
          </p:cNvSpPr>
          <p:nvPr/>
        </p:nvSpPr>
        <p:spPr>
          <a:xfrm>
            <a:off x="310931" y="3527055"/>
            <a:ext cx="4162425" cy="41327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742774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 Survey Link</a:t>
            </a:r>
            <a:endParaRPr lang="en-US" sz="2800" dirty="0">
              <a:solidFill>
                <a:srgbClr val="742774"/>
              </a:solidFill>
              <a:latin typeface="+mn-l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56987A-B2D1-4795-9557-0AFC503E1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0896406" flipH="1" flipV="1">
            <a:off x="7208234" y="-500162"/>
            <a:ext cx="4114869" cy="7858324"/>
          </a:xfrm>
          <a:custGeom>
            <a:avLst/>
            <a:gdLst>
              <a:gd name="connsiteX0" fmla="*/ 3907652 w 4114869"/>
              <a:gd name="connsiteY0" fmla="*/ 7815312 h 7858324"/>
              <a:gd name="connsiteX1" fmla="*/ 0 w 4114869"/>
              <a:gd name="connsiteY1" fmla="*/ 0 h 7858324"/>
              <a:gd name="connsiteX2" fmla="*/ 207217 w 4114869"/>
              <a:gd name="connsiteY2" fmla="*/ 43013 h 7858324"/>
              <a:gd name="connsiteX3" fmla="*/ 4114869 w 4114869"/>
              <a:gd name="connsiteY3" fmla="*/ 7858324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69" h="7858324">
                <a:moveTo>
                  <a:pt x="3907652" y="7815312"/>
                </a:moveTo>
                <a:lnTo>
                  <a:pt x="0" y="0"/>
                </a:lnTo>
                <a:lnTo>
                  <a:pt x="207217" y="43013"/>
                </a:lnTo>
                <a:lnTo>
                  <a:pt x="4114869" y="7858324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1872D3-61EC-4B80-9527-A120476FA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096406" flipH="1" flipV="1">
            <a:off x="6999118" y="-500162"/>
            <a:ext cx="4114870" cy="7858324"/>
          </a:xfrm>
          <a:custGeom>
            <a:avLst/>
            <a:gdLst>
              <a:gd name="connsiteX0" fmla="*/ 0 w 4114870"/>
              <a:gd name="connsiteY0" fmla="*/ 0 h 7858324"/>
              <a:gd name="connsiteX1" fmla="*/ 207217 w 4114870"/>
              <a:gd name="connsiteY1" fmla="*/ 43013 h 7858324"/>
              <a:gd name="connsiteX2" fmla="*/ 4114870 w 4114870"/>
              <a:gd name="connsiteY2" fmla="*/ 7858324 h 7858324"/>
              <a:gd name="connsiteX3" fmla="*/ 3907652 w 4114870"/>
              <a:gd name="connsiteY3" fmla="*/ 7815311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70" h="7858324">
                <a:moveTo>
                  <a:pt x="0" y="0"/>
                </a:moveTo>
                <a:lnTo>
                  <a:pt x="207217" y="43013"/>
                </a:lnTo>
                <a:lnTo>
                  <a:pt x="4114870" y="7858324"/>
                </a:lnTo>
                <a:lnTo>
                  <a:pt x="3907652" y="7815311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3554685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http://aka.ms/flow-resources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EC5B11-5EE1-4C41-BBD0-43609F37B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700000">
            <a:off x="-3134837" y="2718832"/>
            <a:ext cx="9698675" cy="4849337"/>
          </a:xfrm>
          <a:custGeom>
            <a:avLst/>
            <a:gdLst>
              <a:gd name="connsiteX0" fmla="*/ 0 w 9698675"/>
              <a:gd name="connsiteY0" fmla="*/ 0 h 4849337"/>
              <a:gd name="connsiteX1" fmla="*/ 9698675 w 9698675"/>
              <a:gd name="connsiteY1" fmla="*/ 0 h 4849337"/>
              <a:gd name="connsiteX2" fmla="*/ 4849338 w 9698675"/>
              <a:gd name="connsiteY2" fmla="*/ 4849337 h 48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98675" h="4849337">
                <a:moveTo>
                  <a:pt x="0" y="0"/>
                </a:moveTo>
                <a:lnTo>
                  <a:pt x="9698675" y="0"/>
                </a:lnTo>
                <a:lnTo>
                  <a:pt x="4849338" y="484933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EA733D2-AE0A-4217-B069-F7B53AC1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7558D-59A6-4854-8F73-B50FBDE6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61" y="215073"/>
            <a:ext cx="3390900" cy="788455"/>
          </a:xfrm>
        </p:spPr>
        <p:txBody>
          <a:bodyPr/>
          <a:lstStyle/>
          <a:p>
            <a:r>
              <a:rPr lang="en-IN" dirty="0"/>
              <a:t>Business scenario</a:t>
            </a:r>
          </a:p>
        </p:txBody>
      </p:sp>
      <p:pic>
        <p:nvPicPr>
          <p:cNvPr id="20" name="Picture 19" descr="Icon of a circle made of two curved arrows">
            <a:extLst>
              <a:ext uri="{FF2B5EF4-FFF2-40B4-BE49-F238E27FC236}">
                <a16:creationId xmlns:a16="http://schemas.microsoft.com/office/drawing/2014/main" id="{5DEF39F4-A2B1-48BD-846A-490B9820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34" y="1374963"/>
            <a:ext cx="288466" cy="296748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C41F1E9-3D8B-4CE7-807F-FCA2DCD9B62D}"/>
              </a:ext>
            </a:extLst>
          </p:cNvPr>
          <p:cNvSpPr txBox="1">
            <a:spLocks/>
          </p:cNvSpPr>
          <p:nvPr/>
        </p:nvSpPr>
        <p:spPr>
          <a:xfrm>
            <a:off x="1633116" y="1246338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Imagine an organization where every three years employees go through a hardware refresh cycle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48DDDC-CADF-4C95-8A0E-4FD2504C3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3394" y="1923443"/>
            <a:ext cx="8716637" cy="1734"/>
            <a:chOff x="1423394" y="1923443"/>
            <a:chExt cx="8716637" cy="173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369266-7D43-4A09-850D-0727F7126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994" y="1925176"/>
              <a:ext cx="8234037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50B379-13C7-44F4-8960-0EA11AAB9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394" y="1923443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icon of a document with a tick mark in it">
            <a:extLst>
              <a:ext uri="{FF2B5EF4-FFF2-40B4-BE49-F238E27FC236}">
                <a16:creationId xmlns:a16="http://schemas.microsoft.com/office/drawing/2014/main" id="{A7714EA2-12BF-4A4B-8A79-5D4A2221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471" y="2134019"/>
            <a:ext cx="329184" cy="382524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5596274-73D7-4740-8830-8BC10246C32F}"/>
              </a:ext>
            </a:extLst>
          </p:cNvPr>
          <p:cNvSpPr txBox="1">
            <a:spLocks/>
          </p:cNvSpPr>
          <p:nvPr/>
        </p:nvSpPr>
        <p:spPr>
          <a:xfrm>
            <a:off x="2413450" y="2048282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We will streamline the device order, procurement and approval process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and view aggregate reports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7BC2F9-E67D-459B-90F1-7DDCE1EC8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23494" y="2725386"/>
            <a:ext cx="9559926" cy="1734"/>
            <a:chOff x="2223494" y="2725386"/>
            <a:chExt cx="9559926" cy="173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77F1AD7-EEF2-456A-AE34-5709AB3AA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6094" y="2727119"/>
              <a:ext cx="9077326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D3000C-E9EB-4095-A3B6-4AD8567CA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94" y="2725386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Icon of a cellphone in front of a tablet">
            <a:extLst>
              <a:ext uri="{FF2B5EF4-FFF2-40B4-BE49-F238E27FC236}">
                <a16:creationId xmlns:a16="http://schemas.microsoft.com/office/drawing/2014/main" id="{77F87E8F-7E54-449E-9E6E-CD8AF29AA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240" y="2967992"/>
            <a:ext cx="440436" cy="327660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C4CAFFF-8F30-45C0-A674-D4DEA357A42B}"/>
              </a:ext>
            </a:extLst>
          </p:cNvPr>
          <p:cNvSpPr txBox="1">
            <a:spLocks/>
          </p:cNvSpPr>
          <p:nvPr/>
        </p:nvSpPr>
        <p:spPr>
          <a:xfrm>
            <a:off x="3213100" y="2850225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The employee-facing device ordering app needs to run in a web browser and on mobile devices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Segoe UI Light"/>
            </a:endParaRPr>
          </a:p>
        </p:txBody>
      </p:sp>
      <p:grpSp>
        <p:nvGrpSpPr>
          <p:cNvPr id="13" name="Group 12" descr="A screenshot of a device order webpage">
            <a:extLst>
              <a:ext uri="{FF2B5EF4-FFF2-40B4-BE49-F238E27FC236}">
                <a16:creationId xmlns:a16="http://schemas.microsoft.com/office/drawing/2014/main" id="{97FEC76D-B76D-4C4C-B28D-4B1C331593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077" y="3670300"/>
            <a:ext cx="3681651" cy="2255270"/>
            <a:chOff x="391077" y="3670300"/>
            <a:chExt cx="3681651" cy="2255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6599F1-CC5C-4C7E-821B-47E3E741A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3747" y="3752096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screenshot of a device order webpage">
              <a:extLst>
                <a:ext uri="{FF2B5EF4-FFF2-40B4-BE49-F238E27FC236}">
                  <a16:creationId xmlns:a16="http://schemas.microsoft.com/office/drawing/2014/main" id="{63C744FF-1620-43F2-8A27-C05CEA39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112" y="3780672"/>
              <a:ext cx="3429002" cy="1922861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8A110E-2277-471F-82D2-60CBE773C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91077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a device ordering app webpage">
            <a:extLst>
              <a:ext uri="{FF2B5EF4-FFF2-40B4-BE49-F238E27FC236}">
                <a16:creationId xmlns:a16="http://schemas.microsoft.com/office/drawing/2014/main" id="{8F73C2C7-9D24-4719-9477-A322AB1834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255174" y="3670300"/>
            <a:ext cx="3681651" cy="2255270"/>
            <a:chOff x="4255174" y="3670300"/>
            <a:chExt cx="3681651" cy="2255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E15A3F-32A2-4D02-8E77-C5A539E5C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47844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A screenshot of a device ordering app webpage">
              <a:extLst>
                <a:ext uri="{FF2B5EF4-FFF2-40B4-BE49-F238E27FC236}">
                  <a16:creationId xmlns:a16="http://schemas.microsoft.com/office/drawing/2014/main" id="{6195BE91-3EF9-40AD-B3A0-6441E80B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9190" y="3765785"/>
              <a:ext cx="3499407" cy="1956986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9585F3-B613-4724-929F-51152CEE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255174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a device approval request webpage">
            <a:extLst>
              <a:ext uri="{FF2B5EF4-FFF2-40B4-BE49-F238E27FC236}">
                <a16:creationId xmlns:a16="http://schemas.microsoft.com/office/drawing/2014/main" id="{A42EFEE6-4772-437F-8328-58AF31B66941}"/>
              </a:ext>
            </a:extLst>
          </p:cNvPr>
          <p:cNvGrpSpPr/>
          <p:nvPr/>
        </p:nvGrpSpPr>
        <p:grpSpPr>
          <a:xfrm>
            <a:off x="8119270" y="3670300"/>
            <a:ext cx="3681651" cy="2255270"/>
            <a:chOff x="8119270" y="3670300"/>
            <a:chExt cx="3681651" cy="22552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298228-43D7-48DD-A3EF-4DF8031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1940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 descr="A screenshot of a device approval request webpage">
              <a:extLst>
                <a:ext uri="{FF2B5EF4-FFF2-40B4-BE49-F238E27FC236}">
                  <a16:creationId xmlns:a16="http://schemas.microsoft.com/office/drawing/2014/main" id="{E7CB77EA-4B86-4251-8DD0-225E4CD00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774"/>
            <a:stretch/>
          </p:blipFill>
          <p:spPr>
            <a:xfrm>
              <a:off x="8211939" y="3752096"/>
              <a:ext cx="3491391" cy="196567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5AECF5-EA9D-45A8-9939-BD1FA58D0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19270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242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16D8A52-C331-4662-9B18-D0F56C1E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375232" y="-1"/>
            <a:ext cx="5816768" cy="5573487"/>
          </a:xfrm>
          <a:custGeom>
            <a:avLst/>
            <a:gdLst>
              <a:gd name="connsiteX0" fmla="*/ 5816768 w 5816768"/>
              <a:gd name="connsiteY0" fmla="*/ 0 h 5573487"/>
              <a:gd name="connsiteX1" fmla="*/ 0 w 5816768"/>
              <a:gd name="connsiteY1" fmla="*/ 0 h 5573487"/>
              <a:gd name="connsiteX2" fmla="*/ 0 w 5816768"/>
              <a:gd name="connsiteY2" fmla="*/ 5330209 h 5573487"/>
              <a:gd name="connsiteX3" fmla="*/ 243279 w 5816768"/>
              <a:gd name="connsiteY3" fmla="*/ 5573487 h 557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6768" h="5573487">
                <a:moveTo>
                  <a:pt x="5816768" y="0"/>
                </a:moveTo>
                <a:lnTo>
                  <a:pt x="0" y="0"/>
                </a:lnTo>
                <a:lnTo>
                  <a:pt x="0" y="5330209"/>
                </a:lnTo>
                <a:lnTo>
                  <a:pt x="243279" y="557348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BB2AC-D82D-46FE-BACF-21BF3353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71" y="464457"/>
            <a:ext cx="2772230" cy="493486"/>
          </a:xfrm>
        </p:spPr>
        <p:txBody>
          <a:bodyPr/>
          <a:lstStyle/>
          <a:p>
            <a:r>
              <a:rPr lang="en-IN"/>
              <a:t>Lab objectives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74EF16-48C2-4D60-A088-7A6B0FC05FD9}"/>
              </a:ext>
            </a:extLst>
          </p:cNvPr>
          <p:cNvSpPr/>
          <p:nvPr/>
        </p:nvSpPr>
        <p:spPr>
          <a:xfrm>
            <a:off x="672807" y="2124211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Build a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Power Apps Canvas App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for employee facing device ordering experience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0D729-02C1-4BDE-991D-9D35F37B5FDF}"/>
              </a:ext>
            </a:extLst>
          </p:cNvPr>
          <p:cNvSpPr/>
          <p:nvPr/>
        </p:nvSpPr>
        <p:spPr>
          <a:xfrm>
            <a:off x="672807" y="3020468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b="1" dirty="0">
                <a:solidFill>
                  <a:srgbClr val="742774"/>
                </a:solidFill>
              </a:rPr>
              <a:t>Dataverse </a:t>
            </a:r>
            <a:r>
              <a:rPr lang="en-US" dirty="0"/>
              <a:t>to store the device orders in the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E6B2F5-D866-4E18-A8BA-F15D2134DACC}"/>
              </a:ext>
            </a:extLst>
          </p:cNvPr>
          <p:cNvSpPr/>
          <p:nvPr/>
        </p:nvSpPr>
        <p:spPr>
          <a:xfrm>
            <a:off x="672807" y="3916725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Build a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Apps Model-driven app </a:t>
            </a:r>
            <a:r>
              <a:rPr lang="en-US" dirty="0"/>
              <a:t>to complete the procurement 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26FEF-B167-4C7F-A32D-509B8D504063}"/>
              </a:ext>
            </a:extLst>
          </p:cNvPr>
          <p:cNvSpPr/>
          <p:nvPr/>
        </p:nvSpPr>
        <p:spPr>
          <a:xfrm>
            <a:off x="672807" y="4812982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Automate </a:t>
            </a:r>
            <a:r>
              <a:rPr lang="en-US" dirty="0"/>
              <a:t>to build an approval workflow for device approval</a:t>
            </a:r>
          </a:p>
        </p:txBody>
      </p:sp>
      <p:grpSp>
        <p:nvGrpSpPr>
          <p:cNvPr id="69" name="Group 68" descr="A screenshot of a device ordering app webpage">
            <a:extLst>
              <a:ext uri="{FF2B5EF4-FFF2-40B4-BE49-F238E27FC236}">
                <a16:creationId xmlns:a16="http://schemas.microsoft.com/office/drawing/2014/main" id="{65C20DA3-1E34-409C-8C44-198EC764B5B7}"/>
              </a:ext>
            </a:extLst>
          </p:cNvPr>
          <p:cNvGrpSpPr/>
          <p:nvPr/>
        </p:nvGrpSpPr>
        <p:grpSpPr>
          <a:xfrm>
            <a:off x="6977954" y="1363191"/>
            <a:ext cx="3681651" cy="2255270"/>
            <a:chOff x="731129" y="2301365"/>
            <a:chExt cx="3681651" cy="225527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CB236BC-12EB-45EE-9E3A-3C344F4D9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3799" y="2383161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 descr="A screenshot of a device ordering app webpage">
              <a:extLst>
                <a:ext uri="{FF2B5EF4-FFF2-40B4-BE49-F238E27FC236}">
                  <a16:creationId xmlns:a16="http://schemas.microsoft.com/office/drawing/2014/main" id="{A26F4130-EE5A-4FF4-9B9F-422B26EB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43" y="2383160"/>
              <a:ext cx="3535903" cy="1983099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68FFC5E-F1DB-47AE-B02E-0ED8C370D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1129" y="230136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8" name="Group 37" descr="A screenshot of a powerapp webpage">
            <a:extLst>
              <a:ext uri="{FF2B5EF4-FFF2-40B4-BE49-F238E27FC236}">
                <a16:creationId xmlns:a16="http://schemas.microsoft.com/office/drawing/2014/main" id="{460EAEA8-3A14-4A5A-AE41-AA0EEE2C3497}"/>
              </a:ext>
            </a:extLst>
          </p:cNvPr>
          <p:cNvGrpSpPr/>
          <p:nvPr/>
        </p:nvGrpSpPr>
        <p:grpSpPr>
          <a:xfrm>
            <a:off x="7387152" y="2253919"/>
            <a:ext cx="3681651" cy="2255270"/>
            <a:chOff x="7391192" y="1789990"/>
            <a:chExt cx="3681651" cy="225527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4EE573E-5784-4B78-B7AC-BA5A25B88514}"/>
                </a:ext>
              </a:extLst>
            </p:cNvPr>
            <p:cNvGrpSpPr/>
            <p:nvPr/>
          </p:nvGrpSpPr>
          <p:grpSpPr>
            <a:xfrm>
              <a:off x="7476168" y="1871786"/>
              <a:ext cx="3511699" cy="2091680"/>
              <a:chOff x="7476168" y="1871786"/>
              <a:chExt cx="3511699" cy="20916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02EFE82-EA68-477D-A3FF-025A5F70D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76168" y="1871786"/>
                <a:ext cx="3511699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 screenshot of a powerapp webpage">
                <a:extLst>
                  <a:ext uri="{FF2B5EF4-FFF2-40B4-BE49-F238E27FC236}">
                    <a16:creationId xmlns:a16="http://schemas.microsoft.com/office/drawing/2014/main" id="{991381F1-A808-43D9-9AB1-815D564F4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0132"/>
              <a:stretch/>
            </p:blipFill>
            <p:spPr>
              <a:xfrm>
                <a:off x="7506598" y="1871786"/>
                <a:ext cx="3450838" cy="1937543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1F70D81-900F-4B3B-B45A-DFBBFA36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91192" y="178999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 descr="A screenshot of a device order webpage">
            <a:extLst>
              <a:ext uri="{FF2B5EF4-FFF2-40B4-BE49-F238E27FC236}">
                <a16:creationId xmlns:a16="http://schemas.microsoft.com/office/drawing/2014/main" id="{17F298AB-37FD-4454-8314-68B6FBC19C76}"/>
              </a:ext>
            </a:extLst>
          </p:cNvPr>
          <p:cNvGrpSpPr/>
          <p:nvPr/>
        </p:nvGrpSpPr>
        <p:grpSpPr>
          <a:xfrm>
            <a:off x="7796350" y="3144647"/>
            <a:ext cx="3681651" cy="2255270"/>
            <a:chOff x="4952223" y="3743325"/>
            <a:chExt cx="3681651" cy="225527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FE7A45A-833A-4B85-8D7F-E5070932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7775" y="3843949"/>
              <a:ext cx="3467100" cy="2064609"/>
            </a:xfrm>
            <a:prstGeom prst="rect">
              <a:avLst/>
            </a:prstGeom>
          </p:spPr>
        </p:pic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A3C7343-5FF2-4D1C-B2CF-5760B795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952223" y="374332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 descr="A screenshot of a device approval request webpage">
            <a:extLst>
              <a:ext uri="{FF2B5EF4-FFF2-40B4-BE49-F238E27FC236}">
                <a16:creationId xmlns:a16="http://schemas.microsoft.com/office/drawing/2014/main" id="{0B2550E5-12F5-4429-A66B-2D56E1A418B9}"/>
              </a:ext>
            </a:extLst>
          </p:cNvPr>
          <p:cNvGrpSpPr/>
          <p:nvPr/>
        </p:nvGrpSpPr>
        <p:grpSpPr>
          <a:xfrm>
            <a:off x="8205549" y="4035376"/>
            <a:ext cx="3681651" cy="2255270"/>
            <a:chOff x="8125681" y="3151008"/>
            <a:chExt cx="3681651" cy="22552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70C5DB-5C1D-4FCD-BB55-00AC29B95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8351" y="3232804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53" descr="A screenshot of a device approval request webpage">
              <a:extLst>
                <a:ext uri="{FF2B5EF4-FFF2-40B4-BE49-F238E27FC236}">
                  <a16:creationId xmlns:a16="http://schemas.microsoft.com/office/drawing/2014/main" id="{110946EC-E1F3-4634-9942-6D4FF9C86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774"/>
            <a:stretch/>
          </p:blipFill>
          <p:spPr>
            <a:xfrm>
              <a:off x="8218351" y="3232804"/>
              <a:ext cx="3455489" cy="194015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53151E-FE3F-4E5F-BE5E-9EBF00B2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25681" y="3151008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168DE0-FB1E-423A-9A77-6360137A0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29125" y="5924478"/>
            <a:ext cx="962646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  <a:gd name="connsiteX0" fmla="*/ 1887652 w 1887652"/>
              <a:gd name="connsiteY0" fmla="*/ 904397 h 904397"/>
              <a:gd name="connsiteX1" fmla="*/ 925006 w 1887652"/>
              <a:gd name="connsiteY1" fmla="*/ 0 h 904397"/>
              <a:gd name="connsiteX2" fmla="*/ 925006 w 1887652"/>
              <a:gd name="connsiteY2" fmla="*/ 904395 h 904397"/>
              <a:gd name="connsiteX3" fmla="*/ 0 w 1887652"/>
              <a:gd name="connsiteY3" fmla="*/ 904395 h 904397"/>
              <a:gd name="connsiteX4" fmla="*/ 1887652 w 1887652"/>
              <a:gd name="connsiteY4" fmla="*/ 904397 h 904397"/>
              <a:gd name="connsiteX0" fmla="*/ 962646 w 962646"/>
              <a:gd name="connsiteY0" fmla="*/ 904397 h 904397"/>
              <a:gd name="connsiteX1" fmla="*/ 0 w 962646"/>
              <a:gd name="connsiteY1" fmla="*/ 0 h 904397"/>
              <a:gd name="connsiteX2" fmla="*/ 0 w 962646"/>
              <a:gd name="connsiteY2" fmla="*/ 904395 h 904397"/>
              <a:gd name="connsiteX3" fmla="*/ 962646 w 962646"/>
              <a:gd name="connsiteY3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46" h="904397">
                <a:moveTo>
                  <a:pt x="962646" y="904397"/>
                </a:moveTo>
                <a:lnTo>
                  <a:pt x="0" y="0"/>
                </a:lnTo>
                <a:lnTo>
                  <a:pt x="0" y="904395"/>
                </a:lnTo>
                <a:lnTo>
                  <a:pt x="962646" y="904397"/>
                </a:ln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7362A-578B-41D0-ACB5-3694773AE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259"/>
            <a:ext cx="1190170" cy="2892164"/>
            <a:chOff x="-1" y="-198259"/>
            <a:chExt cx="1190170" cy="289216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736244-4EDA-4535-8B55-FDD89A469D48}"/>
                </a:ext>
              </a:extLst>
            </p:cNvPr>
            <p:cNvSpPr/>
            <p:nvPr/>
          </p:nvSpPr>
          <p:spPr bwMode="auto">
            <a:xfrm rot="5400000" flipH="1">
              <a:off x="-462707" y="264447"/>
              <a:ext cx="1794829" cy="869417"/>
            </a:xfrm>
            <a:custGeom>
              <a:avLst/>
              <a:gdLst>
                <a:gd name="connsiteX0" fmla="*/ 3514959 w 3514959"/>
                <a:gd name="connsiteY0" fmla="*/ 1702650 h 1702650"/>
                <a:gd name="connsiteX1" fmla="*/ 1702649 w 3514959"/>
                <a:gd name="connsiteY1" fmla="*/ 0 h 1702650"/>
                <a:gd name="connsiteX2" fmla="*/ 0 w 3514959"/>
                <a:gd name="connsiteY2" fmla="*/ 1702650 h 170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4959" h="1702650">
                  <a:moveTo>
                    <a:pt x="3514959" y="1702650"/>
                  </a:moveTo>
                  <a:lnTo>
                    <a:pt x="1702649" y="0"/>
                  </a:lnTo>
                  <a:lnTo>
                    <a:pt x="0" y="170265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25CAA2-0410-41F4-9A44-3EFD6170C406}"/>
                </a:ext>
              </a:extLst>
            </p:cNvPr>
            <p:cNvSpPr/>
            <p:nvPr/>
          </p:nvSpPr>
          <p:spPr bwMode="auto">
            <a:xfrm rot="5400000" flipH="1">
              <a:off x="-633413" y="870322"/>
              <a:ext cx="2456996" cy="1190169"/>
            </a:xfrm>
            <a:custGeom>
              <a:avLst/>
              <a:gdLst>
                <a:gd name="connsiteX0" fmla="*/ 1609389 w 1609389"/>
                <a:gd name="connsiteY0" fmla="*/ 779588 h 779588"/>
                <a:gd name="connsiteX1" fmla="*/ 779589 w 1609389"/>
                <a:gd name="connsiteY1" fmla="*/ 0 h 779588"/>
                <a:gd name="connsiteX2" fmla="*/ 0 w 1609389"/>
                <a:gd name="connsiteY2" fmla="*/ 779588 h 77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9389" h="779588">
                  <a:moveTo>
                    <a:pt x="1609389" y="779588"/>
                  </a:moveTo>
                  <a:lnTo>
                    <a:pt x="779589" y="0"/>
                  </a:lnTo>
                  <a:lnTo>
                    <a:pt x="0" y="779588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452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3545780" y="1228922"/>
            <a:ext cx="510044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http://aka.ms/appinaday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756195"/>
            <a:ext cx="5155693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“00-AppinaDay Lab Overview.pdf”</a:t>
            </a: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" y="2414977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109330" y="2590283"/>
            <a:ext cx="4812499" cy="15696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4 modules with a lab doc for each: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01-Power Apps Canvas App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02-Microsoft Dataverse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03-Power Apps Model-driven App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04- Power Automate</a:t>
            </a: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62" y="4554694"/>
            <a:ext cx="635508" cy="635508"/>
          </a:xfrm>
          <a:prstGeom prst="rect">
            <a:avLst/>
          </a:prstGeom>
        </p:spPr>
      </p:pic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168BCD63-6730-4302-A827-76F573CD6807}"/>
              </a:ext>
            </a:extLst>
          </p:cNvPr>
          <p:cNvSpPr txBox="1">
            <a:spLocks/>
          </p:cNvSpPr>
          <p:nvPr/>
        </p:nvSpPr>
        <p:spPr>
          <a:xfrm>
            <a:off x="1109330" y="4747207"/>
            <a:ext cx="4812499" cy="14157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Completed Modules: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\Completed </a:t>
            </a:r>
            <a:r>
              <a:rPr lang="en-US" sz="1600" dirty="0">
                <a:solidFill>
                  <a:schemeClr val="tx1"/>
                </a:solidFill>
              </a:rPr>
              <a:t>folder contains solution packages that you can import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e.g. To work on Module 4 without completing previous modules -&gt; see \Completed\Module3</a:t>
            </a:r>
          </a:p>
        </p:txBody>
      </p:sp>
      <p:grpSp>
        <p:nvGrpSpPr>
          <p:cNvPr id="15" name="Group 14" descr="A laptop that shows the screenshot of a Lab documents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037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/>
      <p:bldP spid="67" grpId="0"/>
      <p:bldP spid="68" grpId="0"/>
      <p:bldP spid="80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8E8D3FA-6BFF-4681-9E49-4E18C185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6117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D59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D976CF-6C63-4E20-A8B5-F56F55E97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8F0F7C-A675-4B11-BA0D-B79C44A6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15628"/>
            <a:ext cx="11582400" cy="644810"/>
          </a:xfrm>
        </p:spPr>
        <p:txBody>
          <a:bodyPr/>
          <a:lstStyle/>
          <a:p>
            <a:r>
              <a:rPr lang="en-IN" dirty="0"/>
              <a:t>Pre-requisites</a:t>
            </a:r>
          </a:p>
        </p:txBody>
      </p:sp>
      <p:pic>
        <p:nvPicPr>
          <p:cNvPr id="8" name="Picture 7" descr="Icon of a list in a paper">
            <a:extLst>
              <a:ext uri="{FF2B5EF4-FFF2-40B4-BE49-F238E27FC236}">
                <a16:creationId xmlns:a16="http://schemas.microsoft.com/office/drawing/2014/main" id="{CBED97E7-A997-4C0F-B055-D1954B36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3" y="1614456"/>
            <a:ext cx="207264" cy="23317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6B65A1-CB3F-43A8-8CD9-12E9049D8F21}"/>
              </a:ext>
            </a:extLst>
          </p:cNvPr>
          <p:cNvSpPr txBox="1">
            <a:spLocks/>
          </p:cNvSpPr>
          <p:nvPr/>
        </p:nvSpPr>
        <p:spPr>
          <a:xfrm>
            <a:off x="596900" y="1532002"/>
            <a:ext cx="7118350" cy="2377058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Valid Power Apps license: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Dataverse usage requires a Power Apps license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Visit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https://powerapps.microsoft.com/pricing/</a:t>
            </a:r>
            <a:r>
              <a:rPr lang="en-US" sz="1800" dirty="0"/>
              <a:t> and click Free Trial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are unable to acquire a trial license:</a:t>
            </a:r>
            <a:br>
              <a:rPr lang="en-US" sz="1600" dirty="0"/>
            </a:br>
            <a:r>
              <a:rPr lang="en-US" sz="1600" dirty="0">
                <a:latin typeface="+mn-lt"/>
              </a:rPr>
              <a:t>Ask the instructor for a trial user account that you may use for this session OR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Create your own Office 365 trial tenant – </a:t>
            </a:r>
            <a:r>
              <a:rPr lang="en-US" sz="1600" dirty="0"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http://aka.ms/Office365E5Trial</a:t>
            </a:r>
            <a:r>
              <a:rPr lang="en-US" sz="1600" dirty="0">
                <a:latin typeface="+mn-lt"/>
              </a:rPr>
              <a:t>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277AF-406C-4646-8F9B-16B32F81E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006460"/>
            <a:ext cx="6210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 of a surface pen with a drawn line below it">
            <a:extLst>
              <a:ext uri="{FF2B5EF4-FFF2-40B4-BE49-F238E27FC236}">
                <a16:creationId xmlns:a16="http://schemas.microsoft.com/office/drawing/2014/main" id="{8CB58996-9641-413A-867C-89963AE3A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41" y="4179241"/>
            <a:ext cx="243022" cy="24906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62AA09-4417-4DE4-8C7A-BFD4EE1FF72C}"/>
              </a:ext>
            </a:extLst>
          </p:cNvPr>
          <p:cNvSpPr txBox="1">
            <a:spLocks/>
          </p:cNvSpPr>
          <p:nvPr/>
        </p:nvSpPr>
        <p:spPr>
          <a:xfrm>
            <a:off x="596900" y="4103860"/>
            <a:ext cx="6915150" cy="69073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Power Apps authoring environment: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Launch </a:t>
            </a:r>
            <a:r>
              <a:rPr lang="en-US" sz="1600" dirty="0"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1600" dirty="0">
                <a:latin typeface="+mn-lt"/>
              </a:rPr>
              <a:t> using any modern browser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1265DC-0173-4ACE-BA19-0BCD07A44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891999"/>
            <a:ext cx="6845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 of a cellphone with a checkmark on the lower right corner">
            <a:extLst>
              <a:ext uri="{FF2B5EF4-FFF2-40B4-BE49-F238E27FC236}">
                <a16:creationId xmlns:a16="http://schemas.microsoft.com/office/drawing/2014/main" id="{9BEE1363-F7E7-44DD-883F-761C21F6F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16" y="5035650"/>
            <a:ext cx="225552" cy="28041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6C86C7D-2C19-4FDD-B123-F14B113CA471}"/>
              </a:ext>
            </a:extLst>
          </p:cNvPr>
          <p:cNvSpPr txBox="1">
            <a:spLocks/>
          </p:cNvSpPr>
          <p:nvPr/>
        </p:nvSpPr>
        <p:spPr>
          <a:xfrm>
            <a:off x="596900" y="4989400"/>
            <a:ext cx="6915150" cy="84948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>
                <a:solidFill>
                  <a:srgbClr val="742774"/>
                </a:solidFill>
              </a:rPr>
              <a:t>Power Apps mobile apps (Optional):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PowerApps – iOS : </a:t>
            </a:r>
            <a:r>
              <a:rPr lang="en-US" sz="1600"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https://aka.ms/PowerAppsiOS</a:t>
            </a:r>
            <a:br>
              <a:rPr lang="en-US" sz="1600">
                <a:latin typeface="+mn-lt"/>
              </a:rPr>
            </a:br>
            <a:r>
              <a:rPr lang="en-US" sz="1600">
                <a:latin typeface="+mn-lt"/>
              </a:rPr>
              <a:t>PowerApps – Android : </a:t>
            </a:r>
            <a:r>
              <a:rPr lang="en-US" sz="1600"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https://aka.ms/PowerAppsAndroid</a:t>
            </a:r>
            <a:endParaRPr lang="en-US" sz="1600">
              <a:latin typeface="+mn-lt"/>
            </a:endParaRPr>
          </a:p>
        </p:txBody>
      </p:sp>
      <p:grpSp>
        <p:nvGrpSpPr>
          <p:cNvPr id="4" name="Group 3" descr="A screenshot of a PowerApps Plan 2">
            <a:extLst>
              <a:ext uri="{FF2B5EF4-FFF2-40B4-BE49-F238E27FC236}">
                <a16:creationId xmlns:a16="http://schemas.microsoft.com/office/drawing/2014/main" id="{1089F1B4-0AD4-4DE5-AB68-636D05E13747}"/>
              </a:ext>
            </a:extLst>
          </p:cNvPr>
          <p:cNvGrpSpPr/>
          <p:nvPr/>
        </p:nvGrpSpPr>
        <p:grpSpPr>
          <a:xfrm>
            <a:off x="8806009" y="1931911"/>
            <a:ext cx="3226761" cy="3117185"/>
            <a:chOff x="8806009" y="1931911"/>
            <a:chExt cx="3226761" cy="311718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DAF7A4-FF1B-4B9C-814D-DBBB7AAA3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806009" y="1931911"/>
              <a:ext cx="3226761" cy="3117185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33A677-3DA5-45A5-A803-0F687C49E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95389" y="2053156"/>
              <a:ext cx="3048000" cy="2874695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Picture 26" descr="A screenshot of a PowerApps Plan 2">
              <a:extLst>
                <a:ext uri="{FF2B5EF4-FFF2-40B4-BE49-F238E27FC236}">
                  <a16:creationId xmlns:a16="http://schemas.microsoft.com/office/drawing/2014/main" id="{03817C69-ED43-4F86-A48C-ED984CD61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69930" y="2053156"/>
              <a:ext cx="2498918" cy="2874695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907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17223E6-CE6D-4FB5-884B-0ECE72A6F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14" y="203200"/>
            <a:ext cx="11111491" cy="990600"/>
          </a:xfrm>
          <a:custGeom>
            <a:avLst/>
            <a:gdLst>
              <a:gd name="connsiteX0" fmla="*/ 0 w 11111491"/>
              <a:gd name="connsiteY0" fmla="*/ 0 h 990600"/>
              <a:gd name="connsiteX1" fmla="*/ 1233715 w 11111491"/>
              <a:gd name="connsiteY1" fmla="*/ 0 h 990600"/>
              <a:gd name="connsiteX2" fmla="*/ 4927600 w 11111491"/>
              <a:gd name="connsiteY2" fmla="*/ 0 h 990600"/>
              <a:gd name="connsiteX3" fmla="*/ 6031921 w 11111491"/>
              <a:gd name="connsiteY3" fmla="*/ 0 h 990600"/>
              <a:gd name="connsiteX4" fmla="*/ 6161315 w 11111491"/>
              <a:gd name="connsiteY4" fmla="*/ 0 h 990600"/>
              <a:gd name="connsiteX5" fmla="*/ 7265636 w 11111491"/>
              <a:gd name="connsiteY5" fmla="*/ 0 h 990600"/>
              <a:gd name="connsiteX6" fmla="*/ 8887176 w 11111491"/>
              <a:gd name="connsiteY6" fmla="*/ 0 h 990600"/>
              <a:gd name="connsiteX7" fmla="*/ 10120891 w 11111491"/>
              <a:gd name="connsiteY7" fmla="*/ 0 h 990600"/>
              <a:gd name="connsiteX8" fmla="*/ 11111491 w 11111491"/>
              <a:gd name="connsiteY8" fmla="*/ 990600 h 990600"/>
              <a:gd name="connsiteX9" fmla="*/ 9877776 w 11111491"/>
              <a:gd name="connsiteY9" fmla="*/ 990600 h 990600"/>
              <a:gd name="connsiteX10" fmla="*/ 8774691 w 11111491"/>
              <a:gd name="connsiteY10" fmla="*/ 990600 h 990600"/>
              <a:gd name="connsiteX11" fmla="*/ 7540976 w 11111491"/>
              <a:gd name="connsiteY11" fmla="*/ 990600 h 990600"/>
              <a:gd name="connsiteX12" fmla="*/ 6161315 w 11111491"/>
              <a:gd name="connsiteY12" fmla="*/ 990600 h 990600"/>
              <a:gd name="connsiteX13" fmla="*/ 4927600 w 11111491"/>
              <a:gd name="connsiteY13" fmla="*/ 990600 h 990600"/>
              <a:gd name="connsiteX14" fmla="*/ 1233715 w 11111491"/>
              <a:gd name="connsiteY14" fmla="*/ 990600 h 990600"/>
              <a:gd name="connsiteX15" fmla="*/ 0 w 11111491"/>
              <a:gd name="connsiteY15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11491" h="990600">
                <a:moveTo>
                  <a:pt x="0" y="0"/>
                </a:moveTo>
                <a:lnTo>
                  <a:pt x="1233715" y="0"/>
                </a:lnTo>
                <a:lnTo>
                  <a:pt x="4927600" y="0"/>
                </a:lnTo>
                <a:lnTo>
                  <a:pt x="6031921" y="0"/>
                </a:lnTo>
                <a:lnTo>
                  <a:pt x="6161315" y="0"/>
                </a:lnTo>
                <a:lnTo>
                  <a:pt x="7265636" y="0"/>
                </a:lnTo>
                <a:lnTo>
                  <a:pt x="8887176" y="0"/>
                </a:lnTo>
                <a:lnTo>
                  <a:pt x="10120891" y="0"/>
                </a:lnTo>
                <a:lnTo>
                  <a:pt x="11111491" y="990600"/>
                </a:lnTo>
                <a:lnTo>
                  <a:pt x="9877776" y="990600"/>
                </a:lnTo>
                <a:lnTo>
                  <a:pt x="8774691" y="990600"/>
                </a:lnTo>
                <a:lnTo>
                  <a:pt x="7540976" y="990600"/>
                </a:lnTo>
                <a:lnTo>
                  <a:pt x="6161315" y="990600"/>
                </a:lnTo>
                <a:lnTo>
                  <a:pt x="4927600" y="990600"/>
                </a:lnTo>
                <a:lnTo>
                  <a:pt x="1233715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B6181-B596-49BA-9CDE-1C58670A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22914"/>
            <a:ext cx="8528050" cy="4145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Provision environment and Dataverse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8B0AED-F2A7-4EA9-AF40-A98B3AD67071}"/>
              </a:ext>
            </a:extLst>
          </p:cNvPr>
          <p:cNvSpPr/>
          <p:nvPr/>
        </p:nvSpPr>
        <p:spPr>
          <a:xfrm>
            <a:off x="301318" y="793773"/>
            <a:ext cx="10386346" cy="2582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lab requires a new Power Apps environment and database that was provisioned for this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54B65-ECB5-43EF-9AC7-4DDB07B25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0" y="1480701"/>
            <a:ext cx="121920" cy="12192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D2FE9E0-4695-4D3E-8DF4-E48290D3008E}"/>
              </a:ext>
            </a:extLst>
          </p:cNvPr>
          <p:cNvSpPr/>
          <p:nvPr/>
        </p:nvSpPr>
        <p:spPr bwMode="auto">
          <a:xfrm>
            <a:off x="588006" y="1436649"/>
            <a:ext cx="1131824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Go to the Power Apps Admin center – 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  <a:hlinkClick r:id="rId4"/>
              </a:rPr>
              <a:t>http://aka.ms/ppac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40E55-5D7F-4255-BDDC-F35121CE2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03" y="2016382"/>
            <a:ext cx="121920" cy="12192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D1A8F77-6CC6-440F-806F-4FDEE6266AC5}"/>
              </a:ext>
            </a:extLst>
          </p:cNvPr>
          <p:cNvSpPr/>
          <p:nvPr/>
        </p:nvSpPr>
        <p:spPr bwMode="auto">
          <a:xfrm>
            <a:off x="1199431" y="1972568"/>
            <a:ext cx="10687767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+New environment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 fill out the form using a Trial Environment,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4EA57-7208-4413-B0C6-E18FEF4C8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3" y="2552063"/>
            <a:ext cx="121920" cy="12192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64785D3-435A-426F-A6A8-260ED3496D04}"/>
              </a:ext>
            </a:extLst>
          </p:cNvPr>
          <p:cNvSpPr/>
          <p:nvPr/>
        </p:nvSpPr>
        <p:spPr bwMode="auto">
          <a:xfrm>
            <a:off x="1686556" y="2508487"/>
            <a:ext cx="10200644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database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0C130-B452-4C90-BC77-0D6C6883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6" y="3087982"/>
            <a:ext cx="121920" cy="12192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28CB64D1-A88E-46AF-8526-26FA0F71C330}"/>
              </a:ext>
            </a:extLst>
          </p:cNvPr>
          <p:cNvSpPr/>
          <p:nvPr/>
        </p:nvSpPr>
        <p:spPr bwMode="auto">
          <a:xfrm>
            <a:off x="2238097" y="2977063"/>
            <a:ext cx="964910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Fill out the form, check the box to include sample apps and data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my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FD44D-7AAC-4D44-B9F9-24E3543F9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25" y="3623901"/>
            <a:ext cx="121920" cy="12192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E0D5DF93-BD99-4158-A117-15C337DB7E3F}"/>
              </a:ext>
            </a:extLst>
          </p:cNvPr>
          <p:cNvSpPr/>
          <p:nvPr/>
        </p:nvSpPr>
        <p:spPr bwMode="auto">
          <a:xfrm>
            <a:off x="2743378" y="3580325"/>
            <a:ext cx="91120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Your new environment will be added to the list of environments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BA5C6F-585D-4E7C-AB05-C1388110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68" y="4159820"/>
            <a:ext cx="121920" cy="12192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8DC28B9-C84A-4D27-8CD1-1E22A843D60C}"/>
              </a:ext>
            </a:extLst>
          </p:cNvPr>
          <p:cNvSpPr/>
          <p:nvPr/>
        </p:nvSpPr>
        <p:spPr bwMode="auto">
          <a:xfrm>
            <a:off x="3282220" y="4116244"/>
            <a:ext cx="8560530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IMPORTANT: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database has not yet been provisioned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8CF7C3-03E3-47AF-9F9E-C09E3BC98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25" y="4695739"/>
            <a:ext cx="121920" cy="12192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5C2D34AC-51A5-493B-834F-05234520DFC7}"/>
              </a:ext>
            </a:extLst>
          </p:cNvPr>
          <p:cNvSpPr/>
          <p:nvPr/>
        </p:nvSpPr>
        <p:spPr bwMode="auto">
          <a:xfrm>
            <a:off x="3822878" y="4652163"/>
            <a:ext cx="79944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Select the environment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just created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4677B-B360-4866-8736-EDBBEA0FF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90" y="5231658"/>
            <a:ext cx="121920" cy="1219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2ADEA230-FBED-4FF8-93A1-39D090EF892C}"/>
              </a:ext>
            </a:extLst>
          </p:cNvPr>
          <p:cNvSpPr/>
          <p:nvPr/>
        </p:nvSpPr>
        <p:spPr bwMode="auto">
          <a:xfrm>
            <a:off x="4351743" y="5188082"/>
            <a:ext cx="7471958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Wait for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“Provisioning database…”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 to go away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9223B-F064-46B9-A45A-804A07C9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75" y="5767577"/>
            <a:ext cx="121920" cy="1219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2CB73A3B-4D04-49F4-B6EC-EA552721CC49}"/>
              </a:ext>
            </a:extLst>
          </p:cNvPr>
          <p:cNvSpPr/>
          <p:nvPr/>
        </p:nvSpPr>
        <p:spPr bwMode="auto">
          <a:xfrm>
            <a:off x="4870628" y="5724001"/>
            <a:ext cx="68768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may need to refresh the screen every couple of minutes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95F13E-2FF6-461F-827D-EA3D0CA59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0" y="6303500"/>
            <a:ext cx="121920" cy="12192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4AD76C5-0F1D-462D-A401-9AB5B26B1D81}"/>
              </a:ext>
            </a:extLst>
          </p:cNvPr>
          <p:cNvSpPr/>
          <p:nvPr/>
        </p:nvSpPr>
        <p:spPr bwMode="auto">
          <a:xfrm>
            <a:off x="5424892" y="6259924"/>
            <a:ext cx="6388829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Once the provisioning is complete, then proceed to create apps in</a:t>
            </a:r>
            <a:b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environment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A41E3D5-F6B7-4810-B32B-9EA12DD8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" y="1787071"/>
            <a:ext cx="5083629" cy="5083630"/>
          </a:xfrm>
          <a:custGeom>
            <a:avLst/>
            <a:gdLst>
              <a:gd name="connsiteX0" fmla="*/ 5083629 w 5083629"/>
              <a:gd name="connsiteY0" fmla="*/ 0 h 5083630"/>
              <a:gd name="connsiteX1" fmla="*/ 0 w 5083629"/>
              <a:gd name="connsiteY1" fmla="*/ 5083630 h 5083630"/>
              <a:gd name="connsiteX2" fmla="*/ 5083629 w 5083629"/>
              <a:gd name="connsiteY2" fmla="*/ 5083630 h 50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3629" h="5083630">
                <a:moveTo>
                  <a:pt x="5083629" y="0"/>
                </a:moveTo>
                <a:lnTo>
                  <a:pt x="0" y="5083630"/>
                </a:lnTo>
                <a:lnTo>
                  <a:pt x="5083629" y="5083630"/>
                </a:lnTo>
                <a:close/>
              </a:path>
            </a:pathLst>
          </a:custGeom>
          <a:solidFill>
            <a:srgbClr val="EAEAEA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946F858-F088-4572-BB06-06A2AE887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1" y="5878286"/>
            <a:ext cx="958125" cy="97971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Graphic 72">
            <a:extLst>
              <a:ext uri="{FF2B5EF4-FFF2-40B4-BE49-F238E27FC236}">
                <a16:creationId xmlns:a16="http://schemas.microsoft.com/office/drawing/2014/main" id="{0C99D63A-4FAA-491C-AA41-EA1ABFF34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119" y="5080000"/>
            <a:ext cx="936234" cy="1153006"/>
          </a:xfrm>
          <a:custGeom>
            <a:avLst/>
            <a:gdLst>
              <a:gd name="connsiteX0" fmla="*/ 387001 w 773906"/>
              <a:gd name="connsiteY0" fmla="*/ 253079 h 953095"/>
              <a:gd name="connsiteX1" fmla="*/ 0 w 773906"/>
              <a:gd name="connsiteY1" fmla="*/ 126587 h 953095"/>
              <a:gd name="connsiteX2" fmla="*/ 387001 w 773906"/>
              <a:gd name="connsiteY2" fmla="*/ 0 h 953095"/>
              <a:gd name="connsiteX3" fmla="*/ 773906 w 773906"/>
              <a:gd name="connsiteY3" fmla="*/ 126587 h 953095"/>
              <a:gd name="connsiteX4" fmla="*/ 387001 w 773906"/>
              <a:gd name="connsiteY4" fmla="*/ 253079 h 953095"/>
              <a:gd name="connsiteX5" fmla="*/ 0 w 773906"/>
              <a:gd name="connsiteY5" fmla="*/ 227171 h 953095"/>
              <a:gd name="connsiteX6" fmla="*/ 0 w 773906"/>
              <a:gd name="connsiteY6" fmla="*/ 401860 h 953095"/>
              <a:gd name="connsiteX7" fmla="*/ 387001 w 773906"/>
              <a:gd name="connsiteY7" fmla="*/ 491204 h 953095"/>
              <a:gd name="connsiteX8" fmla="*/ 773906 w 773906"/>
              <a:gd name="connsiteY8" fmla="*/ 401860 h 953095"/>
              <a:gd name="connsiteX9" fmla="*/ 773906 w 773906"/>
              <a:gd name="connsiteY9" fmla="*/ 227171 h 953095"/>
              <a:gd name="connsiteX10" fmla="*/ 0 w 773906"/>
              <a:gd name="connsiteY10" fmla="*/ 481394 h 953095"/>
              <a:gd name="connsiteX11" fmla="*/ 0 w 773906"/>
              <a:gd name="connsiteY11" fmla="*/ 639985 h 953095"/>
              <a:gd name="connsiteX12" fmla="*/ 387001 w 773906"/>
              <a:gd name="connsiteY12" fmla="*/ 729329 h 953095"/>
              <a:gd name="connsiteX13" fmla="*/ 773906 w 773906"/>
              <a:gd name="connsiteY13" fmla="*/ 639985 h 953095"/>
              <a:gd name="connsiteX14" fmla="*/ 773906 w 773906"/>
              <a:gd name="connsiteY14" fmla="*/ 481394 h 953095"/>
              <a:gd name="connsiteX15" fmla="*/ 0 w 773906"/>
              <a:gd name="connsiteY15" fmla="*/ 719519 h 953095"/>
              <a:gd name="connsiteX16" fmla="*/ 0 w 773906"/>
              <a:gd name="connsiteY16" fmla="*/ 830294 h 953095"/>
              <a:gd name="connsiteX17" fmla="*/ 773906 w 773906"/>
              <a:gd name="connsiteY17" fmla="*/ 830294 h 953095"/>
              <a:gd name="connsiteX18" fmla="*/ 773906 w 773906"/>
              <a:gd name="connsiteY18" fmla="*/ 719519 h 9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3906" h="953095">
                <a:moveTo>
                  <a:pt x="387001" y="253079"/>
                </a:moveTo>
                <a:cubicBezTo>
                  <a:pt x="173260" y="253079"/>
                  <a:pt x="0" y="196405"/>
                  <a:pt x="0" y="126587"/>
                </a:cubicBezTo>
                <a:cubicBezTo>
                  <a:pt x="0" y="56769"/>
                  <a:pt x="173260" y="0"/>
                  <a:pt x="387001" y="0"/>
                </a:cubicBezTo>
                <a:cubicBezTo>
                  <a:pt x="600742" y="0"/>
                  <a:pt x="773906" y="56769"/>
                  <a:pt x="773906" y="126587"/>
                </a:cubicBezTo>
                <a:cubicBezTo>
                  <a:pt x="773906" y="196405"/>
                  <a:pt x="600742" y="253079"/>
                  <a:pt x="387001" y="253079"/>
                </a:cubicBezTo>
                <a:close/>
                <a:moveTo>
                  <a:pt x="0" y="227171"/>
                </a:moveTo>
                <a:lnTo>
                  <a:pt x="0" y="401860"/>
                </a:lnTo>
                <a:cubicBezTo>
                  <a:pt x="0" y="428530"/>
                  <a:pt x="131731" y="491204"/>
                  <a:pt x="387001" y="491204"/>
                </a:cubicBezTo>
                <a:cubicBezTo>
                  <a:pt x="642271" y="491204"/>
                  <a:pt x="773906" y="428530"/>
                  <a:pt x="773906" y="401860"/>
                </a:cubicBezTo>
                <a:lnTo>
                  <a:pt x="773906" y="227171"/>
                </a:lnTo>
                <a:moveTo>
                  <a:pt x="0" y="481394"/>
                </a:moveTo>
                <a:lnTo>
                  <a:pt x="0" y="639985"/>
                </a:lnTo>
                <a:cubicBezTo>
                  <a:pt x="0" y="666655"/>
                  <a:pt x="131731" y="729329"/>
                  <a:pt x="387001" y="729329"/>
                </a:cubicBezTo>
                <a:cubicBezTo>
                  <a:pt x="642271" y="729329"/>
                  <a:pt x="773906" y="666655"/>
                  <a:pt x="773906" y="639985"/>
                </a:cubicBezTo>
                <a:lnTo>
                  <a:pt x="773906" y="481394"/>
                </a:lnTo>
                <a:moveTo>
                  <a:pt x="0" y="719519"/>
                </a:moveTo>
                <a:lnTo>
                  <a:pt x="0" y="830294"/>
                </a:lnTo>
                <a:cubicBezTo>
                  <a:pt x="0" y="994029"/>
                  <a:pt x="773906" y="994029"/>
                  <a:pt x="773906" y="830294"/>
                </a:cubicBezTo>
                <a:lnTo>
                  <a:pt x="773906" y="719519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  <a:alpha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595810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454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2211351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3" y="2946655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1083518" y="3075058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3439851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52495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5055392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42" y="2983231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3757324" y="3075058"/>
            <a:ext cx="1338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Dataverse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6283893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37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26ABF9-3B82-47C4-A667-B6686B3F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7899434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38" y="3023617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6473493" y="3121225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A7B5C-D972-45FB-A36A-790768253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9127936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E5F32-6DD8-4791-93E7-D5B94F000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0579" y="2554953"/>
            <a:ext cx="1748094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BC51258-6343-43EA-ADC8-2E1FC68C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10743477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n icon of power switch">
            <a:extLst>
              <a:ext uri="{FF2B5EF4-FFF2-40B4-BE49-F238E27FC236}">
                <a16:creationId xmlns:a16="http://schemas.microsoft.com/office/drawing/2014/main" id="{A81869E4-4FB3-4BFC-82EE-AA671C6D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34" y="2995423"/>
            <a:ext cx="710184" cy="8671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7578950-70A0-4F07-B813-1D69EEE0619D}"/>
              </a:ext>
            </a:extLst>
          </p:cNvPr>
          <p:cNvSpPr/>
          <p:nvPr/>
        </p:nvSpPr>
        <p:spPr>
          <a:xfrm>
            <a:off x="9494577" y="3105836"/>
            <a:ext cx="1240098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 Automate</a:t>
            </a: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18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7390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grpSp>
        <p:nvGrpSpPr>
          <p:cNvPr id="223" name="Group 222" descr="A screenshot of a Device Ordering App webpage">
            <a:extLst>
              <a:ext uri="{FF2B5EF4-FFF2-40B4-BE49-F238E27FC236}">
                <a16:creationId xmlns:a16="http://schemas.microsoft.com/office/drawing/2014/main" id="{5C6D088A-A650-4957-9DFC-381582CC63E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pic>
          <p:nvPicPr>
            <p:cNvPr id="224" name="Picture 223" descr="A screenshot of a Device Ordering App ">
              <a:extLst>
                <a:ext uri="{FF2B5EF4-FFF2-40B4-BE49-F238E27FC236}">
                  <a16:creationId xmlns:a16="http://schemas.microsoft.com/office/drawing/2014/main" id="{801D72CB-C6E4-4C0C-BFCB-A77E75C7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8734" y="1305903"/>
              <a:ext cx="3499805" cy="2091347"/>
            </a:xfrm>
            <a:prstGeom prst="rect">
              <a:avLst/>
            </a:prstGeom>
          </p:spPr>
        </p:pic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5A06CB-D275-469F-895E-E21B854D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6" name="Group 225" descr="A screenshot of a Device Ordering App webpage">
            <a:extLst>
              <a:ext uri="{FF2B5EF4-FFF2-40B4-BE49-F238E27FC236}">
                <a16:creationId xmlns:a16="http://schemas.microsoft.com/office/drawing/2014/main" id="{D6C36675-5F88-4487-B4F5-8DD50306AAD0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227" name="Picture 226" descr="A screenshot of a Device Ordering App ">
              <a:extLst>
                <a:ext uri="{FF2B5EF4-FFF2-40B4-BE49-F238E27FC236}">
                  <a16:creationId xmlns:a16="http://schemas.microsoft.com/office/drawing/2014/main" id="{EE4EDFED-2111-438A-822D-F2C431C3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265" y="3919450"/>
              <a:ext cx="3467874" cy="2065071"/>
            </a:xfrm>
            <a:prstGeom prst="rect">
              <a:avLst/>
            </a:prstGeom>
          </p:spPr>
        </p:pic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33E5B12-9700-4666-9774-31927C3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19010" y="77112"/>
            <a:ext cx="3323960" cy="921593"/>
            <a:chOff x="8519010" y="77112"/>
            <a:chExt cx="3323960" cy="92159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D289446-B1A4-4238-B6F4-03EA5DD3A3FB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A8AD09-51B9-44C2-88B6-D41F6014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07BD27B-4666-4700-9D77-9B84C75355E4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267984-4823-4B4A-86B4-6755FE968629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D1A680-9695-41D3-8F5C-3327DCBFBD20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D17E133-71BC-4B1D-A9DC-CF742FDBC180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43A46B-B154-4A04-8043-0B0EF8F43DD1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197646E-7C97-443D-8B31-D97A3F9A504E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2EB3F70-E847-4983-8B7D-30690C8E9A40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900F7D6-6D7C-4FCA-A4E8-CADB598D0BF1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8F6E5B-3285-43AC-9921-AEF4773F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27799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6A982B-719F-415F-B05E-5CC3D7FBA51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8A8713-AB53-4D5D-9E18-BE854A38CEF2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19010" y="77112"/>
              <a:ext cx="1060187" cy="901628"/>
              <a:chOff x="7438056" y="1644389"/>
              <a:chExt cx="962723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38056" y="164438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A94E92-AC52-49EF-A0BC-F537B268A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58099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907669-8FE3-42C6-B6F0-4DAAC5D88E4F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D9D410-17C1-4654-ADF6-F13B39E12E4B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17" ma:contentTypeDescription="Create a new document." ma:contentTypeScope="" ma:versionID="38df2116981f44046ab73e9e5ad83409">
  <xsd:schema xmlns:xsd="http://www.w3.org/2001/XMLSchema" xmlns:xs="http://www.w3.org/2001/XMLSchema" xmlns:p="http://schemas.microsoft.com/office/2006/metadata/properties" xmlns:ns1="http://schemas.microsoft.com/sharepoint/v3" xmlns:ns2="80b0474e-37b4-4751-81bc-12d5121181de" xmlns:ns3="670f2bc3-833b-4a76-b13f-f7d6db0b8f4d" targetNamespace="http://schemas.microsoft.com/office/2006/metadata/properties" ma:root="true" ma:fieldsID="9da459cfe8bc12436f1cd88c83132d06" ns1:_="" ns2:_="" ns3:_="">
    <xsd:import namespace="http://schemas.microsoft.com/sharepoint/v3"/>
    <xsd:import namespace="80b0474e-37b4-4751-81bc-12d5121181de"/>
    <xsd:import namespace="670f2bc3-833b-4a76-b13f-f7d6db0b8f4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_Flow_SignoffStatus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8" nillable="true" ma:displayName="Sign-off status" ma:internalName="_x0024_Resources_x003a_core_x002c_Signoff_Status_x003b_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670f2bc3-833b-4a76-b13f-f7d6db0b8f4d" xsi:nil="true"/>
    <_ip_UnifiedCompliancePolicyProperties xmlns="http://schemas.microsoft.com/sharepoint/v3" xsi:nil="true"/>
    <_Flow_SignoffStatus xmlns="670f2bc3-833b-4a76-b13f-f7d6db0b8f4d" xsi:nil="true"/>
  </documentManagement>
</p:properties>
</file>

<file path=customXml/itemProps1.xml><?xml version="1.0" encoding="utf-8"?>
<ds:datastoreItem xmlns:ds="http://schemas.openxmlformats.org/officeDocument/2006/customXml" ds:itemID="{2C4A5ECA-7F36-420F-80A4-90EEF5A3E9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b0474e-37b4-4751-81bc-12d5121181de"/>
    <ds:schemaRef ds:uri="670f2bc3-833b-4a76-b13f-f7d6db0b8f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1220</Words>
  <Application>Microsoft Office PowerPoint</Application>
  <PresentationFormat>Widescreen</PresentationFormat>
  <Paragraphs>180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Segoe UI</vt:lpstr>
      <vt:lpstr>Segoe UI Semibold</vt:lpstr>
      <vt:lpstr>Segoe UI Semilight</vt:lpstr>
      <vt:lpstr>Wingdings</vt:lpstr>
      <vt:lpstr>Dynamics 365</vt:lpstr>
      <vt:lpstr>App in a Day Microsoft Power Platform</vt:lpstr>
      <vt:lpstr>Business scenario</vt:lpstr>
      <vt:lpstr>Lab objectives</vt:lpstr>
      <vt:lpstr>Lab content</vt:lpstr>
      <vt:lpstr>Pre-requisites</vt:lpstr>
      <vt:lpstr>Provision environment and Dataverse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Hands-on-lab 4</vt:lpstr>
      <vt:lpstr>Module 4: Learning objectives</vt:lpstr>
      <vt:lpstr>Next steps -  Build Your Own Power Apps Solutions </vt:lpstr>
      <vt:lpstr>Crisis response labs</vt:lpstr>
      <vt:lpstr>Lab survey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Julie Yack</cp:lastModifiedBy>
  <cp:revision>64</cp:revision>
  <dcterms:created xsi:type="dcterms:W3CDTF">2020-02-26T19:44:54Z</dcterms:created>
  <dcterms:modified xsi:type="dcterms:W3CDTF">2021-05-12T17:45:24Z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yaberkov@microsoft.com</vt:lpwstr>
  </property>
  <property fmtid="{D5CDD505-2E9C-101B-9397-08002B2CF9AE}" pid="5" name="MSIP_Label_f42aa342-8706-4288-bd11-ebb85995028c_SetDate">
    <vt:lpwstr>2020-02-26T19:54:19.0538122Z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46ec259e-142c-4da3-9d13-897b9f37fdef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0x010100F523F0DE61C01647AADD57BC023588A4</vt:lpwstr>
  </property>
</Properties>
</file>